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5" r:id="rId3"/>
    <p:sldId id="269" r:id="rId4"/>
    <p:sldId id="302" r:id="rId5"/>
    <p:sldId id="300" r:id="rId6"/>
    <p:sldId id="285" r:id="rId7"/>
    <p:sldId id="272" r:id="rId8"/>
    <p:sldId id="288" r:id="rId9"/>
    <p:sldId id="292" r:id="rId10"/>
    <p:sldId id="281" r:id="rId11"/>
    <p:sldId id="298" r:id="rId12"/>
    <p:sldId id="304" r:id="rId13"/>
    <p:sldId id="284" r:id="rId14"/>
    <p:sldId id="296" r:id="rId15"/>
    <p:sldId id="295" r:id="rId16"/>
    <p:sldId id="297" r:id="rId17"/>
    <p:sldId id="305" r:id="rId18"/>
    <p:sldId id="307" r:id="rId19"/>
    <p:sldId id="303" r:id="rId20"/>
    <p:sldId id="299" r:id="rId21"/>
    <p:sldId id="306" r:id="rId22"/>
    <p:sldId id="308" r:id="rId23"/>
    <p:sldId id="266" r:id="rId24"/>
    <p:sldId id="314" r:id="rId25"/>
    <p:sldId id="309" r:id="rId26"/>
    <p:sldId id="311" r:id="rId27"/>
    <p:sldId id="310" r:id="rId28"/>
    <p:sldId id="27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0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47"/>
    <a:srgbClr val="005397"/>
    <a:srgbClr val="ED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9C6DC0-E17D-45EA-98CC-9D96850504EB}" v="10" dt="2025-04-27T17:56:23.6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96" autoAdjust="0"/>
    <p:restoredTop sz="90497" autoAdjust="0"/>
  </p:normalViewPr>
  <p:slideViewPr>
    <p:cSldViewPr snapToGrid="0" showGuides="1">
      <p:cViewPr varScale="1">
        <p:scale>
          <a:sx n="100" d="100"/>
          <a:sy n="100" d="100"/>
        </p:scale>
        <p:origin x="90" y="96"/>
      </p:cViewPr>
      <p:guideLst>
        <p:guide orient="horz" pos="2160"/>
        <p:guide pos="3840"/>
        <p:guide pos="50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anda Mattingly" userId="61ecb39b-7f02-4010-9d4e-679585f7c3fa" providerId="ADAL" clId="{D49C6DC0-E17D-45EA-98CC-9D96850504EB}"/>
    <pc:docChg chg="undo custSel addSld delSld modSld sldOrd">
      <pc:chgData name="Miranda Mattingly" userId="61ecb39b-7f02-4010-9d4e-679585f7c3fa" providerId="ADAL" clId="{D49C6DC0-E17D-45EA-98CC-9D96850504EB}" dt="2025-04-27T17:56:53.021" v="1781" actId="692"/>
      <pc:docMkLst>
        <pc:docMk/>
      </pc:docMkLst>
      <pc:sldChg chg="modSp mod">
        <pc:chgData name="Miranda Mattingly" userId="61ecb39b-7f02-4010-9d4e-679585f7c3fa" providerId="ADAL" clId="{D49C6DC0-E17D-45EA-98CC-9D96850504EB}" dt="2025-04-24T01:30:29.330" v="1718" actId="255"/>
        <pc:sldMkLst>
          <pc:docMk/>
          <pc:sldMk cId="3716296559" sldId="256"/>
        </pc:sldMkLst>
        <pc:spChg chg="mod">
          <ac:chgData name="Miranda Mattingly" userId="61ecb39b-7f02-4010-9d4e-679585f7c3fa" providerId="ADAL" clId="{D49C6DC0-E17D-45EA-98CC-9D96850504EB}" dt="2025-04-24T01:30:23.539" v="1717" actId="404"/>
          <ac:spMkLst>
            <pc:docMk/>
            <pc:sldMk cId="3716296559" sldId="256"/>
            <ac:spMk id="2" creationId="{D95A43AF-CEEB-42AE-87D8-47052277FE51}"/>
          </ac:spMkLst>
        </pc:spChg>
        <pc:spChg chg="mod">
          <ac:chgData name="Miranda Mattingly" userId="61ecb39b-7f02-4010-9d4e-679585f7c3fa" providerId="ADAL" clId="{D49C6DC0-E17D-45EA-98CC-9D96850504EB}" dt="2025-04-24T01:30:29.330" v="1718" actId="255"/>
          <ac:spMkLst>
            <pc:docMk/>
            <pc:sldMk cId="3716296559" sldId="256"/>
            <ac:spMk id="3" creationId="{5B238059-AD28-47C7-80C9-D903B6D3A9BA}"/>
          </ac:spMkLst>
        </pc:spChg>
      </pc:sldChg>
      <pc:sldChg chg="modSp mod">
        <pc:chgData name="Miranda Mattingly" userId="61ecb39b-7f02-4010-9d4e-679585f7c3fa" providerId="ADAL" clId="{D49C6DC0-E17D-45EA-98CC-9D96850504EB}" dt="2025-04-24T01:30:19.105" v="1716" actId="255"/>
        <pc:sldMkLst>
          <pc:docMk/>
          <pc:sldMk cId="749661217" sldId="265"/>
        </pc:sldMkLst>
        <pc:spChg chg="mod">
          <ac:chgData name="Miranda Mattingly" userId="61ecb39b-7f02-4010-9d4e-679585f7c3fa" providerId="ADAL" clId="{D49C6DC0-E17D-45EA-98CC-9D96850504EB}" dt="2025-04-24T01:30:19.105" v="1716" actId="255"/>
          <ac:spMkLst>
            <pc:docMk/>
            <pc:sldMk cId="749661217" sldId="265"/>
            <ac:spMk id="5" creationId="{BD6BC0AA-77F6-48D2-B7B7-0360DB4007BD}"/>
          </ac:spMkLst>
        </pc:spChg>
      </pc:sldChg>
      <pc:sldChg chg="modSp add del mod ord">
        <pc:chgData name="Miranda Mattingly" userId="61ecb39b-7f02-4010-9d4e-679585f7c3fa" providerId="ADAL" clId="{D49C6DC0-E17D-45EA-98CC-9D96850504EB}" dt="2025-04-24T01:20:57.462" v="1513"/>
        <pc:sldMkLst>
          <pc:docMk/>
          <pc:sldMk cId="2776898695" sldId="266"/>
        </pc:sldMkLst>
        <pc:spChg chg="mod">
          <ac:chgData name="Miranda Mattingly" userId="61ecb39b-7f02-4010-9d4e-679585f7c3fa" providerId="ADAL" clId="{D49C6DC0-E17D-45EA-98CC-9D96850504EB}" dt="2025-04-23T20:57:17.384" v="614" actId="255"/>
          <ac:spMkLst>
            <pc:docMk/>
            <pc:sldMk cId="2776898695" sldId="266"/>
            <ac:spMk id="4" creationId="{41863276-08D3-4C6E-92EE-C19ADB7280F4}"/>
          </ac:spMkLst>
        </pc:spChg>
        <pc:spChg chg="mod">
          <ac:chgData name="Miranda Mattingly" userId="61ecb39b-7f02-4010-9d4e-679585f7c3fa" providerId="ADAL" clId="{D49C6DC0-E17D-45EA-98CC-9D96850504EB}" dt="2025-04-23T21:14:16.614" v="1253" actId="255"/>
          <ac:spMkLst>
            <pc:docMk/>
            <pc:sldMk cId="2776898695" sldId="266"/>
            <ac:spMk id="5" creationId="{0461D88B-7A7F-4C6A-B30A-7FD36051231D}"/>
          </ac:spMkLst>
        </pc:spChg>
      </pc:sldChg>
      <pc:sldChg chg="modSp mod">
        <pc:chgData name="Miranda Mattingly" userId="61ecb39b-7f02-4010-9d4e-679585f7c3fa" providerId="ADAL" clId="{D49C6DC0-E17D-45EA-98CC-9D96850504EB}" dt="2025-04-24T01:31:15.018" v="1760" actId="1038"/>
        <pc:sldMkLst>
          <pc:docMk/>
          <pc:sldMk cId="2039884042" sldId="269"/>
        </pc:sldMkLst>
        <pc:spChg chg="mod">
          <ac:chgData name="Miranda Mattingly" userId="61ecb39b-7f02-4010-9d4e-679585f7c3fa" providerId="ADAL" clId="{D49C6DC0-E17D-45EA-98CC-9D96850504EB}" dt="2025-04-24T01:31:15.018" v="1760" actId="1038"/>
          <ac:spMkLst>
            <pc:docMk/>
            <pc:sldMk cId="2039884042" sldId="269"/>
            <ac:spMk id="2" creationId="{545A0B42-8E28-71BB-0278-80298EF28134}"/>
          </ac:spMkLst>
        </pc:spChg>
        <pc:spChg chg="mod">
          <ac:chgData name="Miranda Mattingly" userId="61ecb39b-7f02-4010-9d4e-679585f7c3fa" providerId="ADAL" clId="{D49C6DC0-E17D-45EA-98CC-9D96850504EB}" dt="2025-04-24T01:31:15.018" v="1760" actId="1038"/>
          <ac:spMkLst>
            <pc:docMk/>
            <pc:sldMk cId="2039884042" sldId="269"/>
            <ac:spMk id="3" creationId="{31AC69E1-BDA3-AC25-3036-8C088027D896}"/>
          </ac:spMkLst>
        </pc:spChg>
        <pc:spChg chg="mod">
          <ac:chgData name="Miranda Mattingly" userId="61ecb39b-7f02-4010-9d4e-679585f7c3fa" providerId="ADAL" clId="{D49C6DC0-E17D-45EA-98CC-9D96850504EB}" dt="2025-04-24T01:30:06.261" v="1713" actId="404"/>
          <ac:spMkLst>
            <pc:docMk/>
            <pc:sldMk cId="2039884042" sldId="269"/>
            <ac:spMk id="4" creationId="{F61F4348-2350-4DA4-AAAA-D8F645289DDD}"/>
          </ac:spMkLst>
        </pc:spChg>
        <pc:spChg chg="mod">
          <ac:chgData name="Miranda Mattingly" userId="61ecb39b-7f02-4010-9d4e-679585f7c3fa" providerId="ADAL" clId="{D49C6DC0-E17D-45EA-98CC-9D96850504EB}" dt="2025-04-24T01:30:00.240" v="1710" actId="255"/>
          <ac:spMkLst>
            <pc:docMk/>
            <pc:sldMk cId="2039884042" sldId="269"/>
            <ac:spMk id="5" creationId="{22B27F81-5516-4431-BDE4-80B0DD199AA3}"/>
          </ac:spMkLst>
        </pc:spChg>
        <pc:spChg chg="mod">
          <ac:chgData name="Miranda Mattingly" userId="61ecb39b-7f02-4010-9d4e-679585f7c3fa" providerId="ADAL" clId="{D49C6DC0-E17D-45EA-98CC-9D96850504EB}" dt="2025-04-24T01:31:09.502" v="1754" actId="1037"/>
          <ac:spMkLst>
            <pc:docMk/>
            <pc:sldMk cId="2039884042" sldId="269"/>
            <ac:spMk id="6" creationId="{6B42F093-26CA-5703-D20F-6CFD5265CD84}"/>
          </ac:spMkLst>
        </pc:spChg>
        <pc:spChg chg="mod">
          <ac:chgData name="Miranda Mattingly" userId="61ecb39b-7f02-4010-9d4e-679585f7c3fa" providerId="ADAL" clId="{D49C6DC0-E17D-45EA-98CC-9D96850504EB}" dt="2025-04-24T01:31:09.502" v="1754" actId="1037"/>
          <ac:spMkLst>
            <pc:docMk/>
            <pc:sldMk cId="2039884042" sldId="269"/>
            <ac:spMk id="7" creationId="{78EC340A-20D8-FED0-2CC6-91FAF584CD12}"/>
          </ac:spMkLst>
        </pc:spChg>
        <pc:spChg chg="mod">
          <ac:chgData name="Miranda Mattingly" userId="61ecb39b-7f02-4010-9d4e-679585f7c3fa" providerId="ADAL" clId="{D49C6DC0-E17D-45EA-98CC-9D96850504EB}" dt="2025-04-24T01:31:09.502" v="1754" actId="1037"/>
          <ac:spMkLst>
            <pc:docMk/>
            <pc:sldMk cId="2039884042" sldId="269"/>
            <ac:spMk id="9" creationId="{993E6766-88CA-FA60-00D9-93A5E368D9DE}"/>
          </ac:spMkLst>
        </pc:spChg>
        <pc:spChg chg="mod">
          <ac:chgData name="Miranda Mattingly" userId="61ecb39b-7f02-4010-9d4e-679585f7c3fa" providerId="ADAL" clId="{D49C6DC0-E17D-45EA-98CC-9D96850504EB}" dt="2025-04-24T01:31:09.502" v="1754" actId="1037"/>
          <ac:spMkLst>
            <pc:docMk/>
            <pc:sldMk cId="2039884042" sldId="269"/>
            <ac:spMk id="10" creationId="{D7D6AF2F-A690-0637-633C-10E41345A1AB}"/>
          </ac:spMkLst>
        </pc:spChg>
        <pc:spChg chg="mod">
          <ac:chgData name="Miranda Mattingly" userId="61ecb39b-7f02-4010-9d4e-679585f7c3fa" providerId="ADAL" clId="{D49C6DC0-E17D-45EA-98CC-9D96850504EB}" dt="2025-04-24T01:31:15.018" v="1760" actId="1038"/>
          <ac:spMkLst>
            <pc:docMk/>
            <pc:sldMk cId="2039884042" sldId="269"/>
            <ac:spMk id="11" creationId="{E674EA27-7C51-58EF-99DC-2810E9CE9CFE}"/>
          </ac:spMkLst>
        </pc:spChg>
        <pc:spChg chg="mod">
          <ac:chgData name="Miranda Mattingly" userId="61ecb39b-7f02-4010-9d4e-679585f7c3fa" providerId="ADAL" clId="{D49C6DC0-E17D-45EA-98CC-9D96850504EB}" dt="2025-04-24T01:30:56.701" v="1745" actId="1035"/>
          <ac:spMkLst>
            <pc:docMk/>
            <pc:sldMk cId="2039884042" sldId="269"/>
            <ac:spMk id="13" creationId="{8681AC4B-DABE-CA63-E958-1EB57E474A1A}"/>
          </ac:spMkLst>
        </pc:spChg>
        <pc:spChg chg="mod">
          <ac:chgData name="Miranda Mattingly" userId="61ecb39b-7f02-4010-9d4e-679585f7c3fa" providerId="ADAL" clId="{D49C6DC0-E17D-45EA-98CC-9D96850504EB}" dt="2025-04-24T01:30:56.701" v="1745" actId="1035"/>
          <ac:spMkLst>
            <pc:docMk/>
            <pc:sldMk cId="2039884042" sldId="269"/>
            <ac:spMk id="14" creationId="{0FF7F5D3-086C-447F-5EE7-5D6ECC98349D}"/>
          </ac:spMkLst>
        </pc:spChg>
        <pc:spChg chg="mod">
          <ac:chgData name="Miranda Mattingly" userId="61ecb39b-7f02-4010-9d4e-679585f7c3fa" providerId="ADAL" clId="{D49C6DC0-E17D-45EA-98CC-9D96850504EB}" dt="2025-04-24T01:31:15.018" v="1760" actId="1038"/>
          <ac:spMkLst>
            <pc:docMk/>
            <pc:sldMk cId="2039884042" sldId="269"/>
            <ac:spMk id="15" creationId="{181D6043-76DA-42A8-6E09-582565F61F69}"/>
          </ac:spMkLst>
        </pc:spChg>
      </pc:sldChg>
      <pc:sldChg chg="del">
        <pc:chgData name="Miranda Mattingly" userId="61ecb39b-7f02-4010-9d4e-679585f7c3fa" providerId="ADAL" clId="{D49C6DC0-E17D-45EA-98CC-9D96850504EB}" dt="2025-04-23T21:20:56.105" v="1482" actId="47"/>
        <pc:sldMkLst>
          <pc:docMk/>
          <pc:sldMk cId="381748751" sldId="270"/>
        </pc:sldMkLst>
      </pc:sldChg>
      <pc:sldChg chg="modSp mod">
        <pc:chgData name="Miranda Mattingly" userId="61ecb39b-7f02-4010-9d4e-679585f7c3fa" providerId="ADAL" clId="{D49C6DC0-E17D-45EA-98CC-9D96850504EB}" dt="2025-04-24T01:32:11.299" v="1765" actId="404"/>
        <pc:sldMkLst>
          <pc:docMk/>
          <pc:sldMk cId="1191336929" sldId="271"/>
        </pc:sldMkLst>
        <pc:spChg chg="mod">
          <ac:chgData name="Miranda Mattingly" userId="61ecb39b-7f02-4010-9d4e-679585f7c3fa" providerId="ADAL" clId="{D49C6DC0-E17D-45EA-98CC-9D96850504EB}" dt="2025-04-24T01:32:11.299" v="1765" actId="404"/>
          <ac:spMkLst>
            <pc:docMk/>
            <pc:sldMk cId="1191336929" sldId="271"/>
            <ac:spMk id="5" creationId="{722D23D0-9CDE-4DDD-A24A-579C6866E36A}"/>
          </ac:spMkLst>
        </pc:spChg>
      </pc:sldChg>
      <pc:sldChg chg="modSp mod">
        <pc:chgData name="Miranda Mattingly" userId="61ecb39b-7f02-4010-9d4e-679585f7c3fa" providerId="ADAL" clId="{D49C6DC0-E17D-45EA-98CC-9D96850504EB}" dt="2025-04-24T01:29:06.836" v="1694" actId="1038"/>
        <pc:sldMkLst>
          <pc:docMk/>
          <pc:sldMk cId="4134071743" sldId="272"/>
        </pc:sldMkLst>
        <pc:spChg chg="mod">
          <ac:chgData name="Miranda Mattingly" userId="61ecb39b-7f02-4010-9d4e-679585f7c3fa" providerId="ADAL" clId="{D49C6DC0-E17D-45EA-98CC-9D96850504EB}" dt="2025-04-24T01:29:06.836" v="1694" actId="1038"/>
          <ac:spMkLst>
            <pc:docMk/>
            <pc:sldMk cId="4134071743" sldId="272"/>
            <ac:spMk id="2" creationId="{B8EBD54A-8157-4B21-8B77-14F0DFFC610A}"/>
          </ac:spMkLst>
        </pc:spChg>
        <pc:spChg chg="mod">
          <ac:chgData name="Miranda Mattingly" userId="61ecb39b-7f02-4010-9d4e-679585f7c3fa" providerId="ADAL" clId="{D49C6DC0-E17D-45EA-98CC-9D96850504EB}" dt="2025-04-24T01:29:02.445" v="1675" actId="1038"/>
          <ac:spMkLst>
            <pc:docMk/>
            <pc:sldMk cId="4134071743" sldId="272"/>
            <ac:spMk id="3" creationId="{DE79DF47-E9D0-2C2C-E380-42DF80E56C8D}"/>
          </ac:spMkLst>
        </pc:spChg>
      </pc:sldChg>
      <pc:sldChg chg="modSp mod">
        <pc:chgData name="Miranda Mattingly" userId="61ecb39b-7f02-4010-9d4e-679585f7c3fa" providerId="ADAL" clId="{D49C6DC0-E17D-45EA-98CC-9D96850504EB}" dt="2025-04-24T01:27:59.648" v="1626" actId="1076"/>
        <pc:sldMkLst>
          <pc:docMk/>
          <pc:sldMk cId="1767949610" sldId="281"/>
        </pc:sldMkLst>
        <pc:spChg chg="mod">
          <ac:chgData name="Miranda Mattingly" userId="61ecb39b-7f02-4010-9d4e-679585f7c3fa" providerId="ADAL" clId="{D49C6DC0-E17D-45EA-98CC-9D96850504EB}" dt="2025-04-24T01:27:59.648" v="1626" actId="1076"/>
          <ac:spMkLst>
            <pc:docMk/>
            <pc:sldMk cId="1767949610" sldId="281"/>
            <ac:spMk id="4" creationId="{9A13791D-F49D-418D-2361-9C61F244208E}"/>
          </ac:spMkLst>
        </pc:spChg>
      </pc:sldChg>
      <pc:sldChg chg="modSp mod">
        <pc:chgData name="Miranda Mattingly" userId="61ecb39b-7f02-4010-9d4e-679585f7c3fa" providerId="ADAL" clId="{D49C6DC0-E17D-45EA-98CC-9D96850504EB}" dt="2025-04-24T01:27:09.488" v="1597" actId="207"/>
        <pc:sldMkLst>
          <pc:docMk/>
          <pc:sldMk cId="4239367307" sldId="284"/>
        </pc:sldMkLst>
        <pc:spChg chg="mod">
          <ac:chgData name="Miranda Mattingly" userId="61ecb39b-7f02-4010-9d4e-679585f7c3fa" providerId="ADAL" clId="{D49C6DC0-E17D-45EA-98CC-9D96850504EB}" dt="2025-04-24T01:27:09.488" v="1597" actId="207"/>
          <ac:spMkLst>
            <pc:docMk/>
            <pc:sldMk cId="4239367307" sldId="284"/>
            <ac:spMk id="9" creationId="{03C5811F-D9F7-367C-3719-A563093CC1E9}"/>
          </ac:spMkLst>
        </pc:spChg>
        <pc:spChg chg="mod">
          <ac:chgData name="Miranda Mattingly" userId="61ecb39b-7f02-4010-9d4e-679585f7c3fa" providerId="ADAL" clId="{D49C6DC0-E17D-45EA-98CC-9D96850504EB}" dt="2025-04-24T01:27:03.633" v="1595" actId="207"/>
          <ac:spMkLst>
            <pc:docMk/>
            <pc:sldMk cId="4239367307" sldId="284"/>
            <ac:spMk id="11" creationId="{79CDBF0C-5F8D-4DDA-3BE6-0AA17DE2A089}"/>
          </ac:spMkLst>
        </pc:spChg>
      </pc:sldChg>
      <pc:sldChg chg="modSp mod">
        <pc:chgData name="Miranda Mattingly" userId="61ecb39b-7f02-4010-9d4e-679585f7c3fa" providerId="ADAL" clId="{D49C6DC0-E17D-45EA-98CC-9D96850504EB}" dt="2025-04-24T01:29:19.504" v="1698" actId="255"/>
        <pc:sldMkLst>
          <pc:docMk/>
          <pc:sldMk cId="1398300948" sldId="285"/>
        </pc:sldMkLst>
        <pc:spChg chg="mod">
          <ac:chgData name="Miranda Mattingly" userId="61ecb39b-7f02-4010-9d4e-679585f7c3fa" providerId="ADAL" clId="{D49C6DC0-E17D-45EA-98CC-9D96850504EB}" dt="2025-04-24T01:29:13.244" v="1696" actId="27636"/>
          <ac:spMkLst>
            <pc:docMk/>
            <pc:sldMk cId="1398300948" sldId="285"/>
            <ac:spMk id="5" creationId="{C57645FA-1546-4294-6A3B-0156453775D6}"/>
          </ac:spMkLst>
        </pc:spChg>
        <pc:spChg chg="mod">
          <ac:chgData name="Miranda Mattingly" userId="61ecb39b-7f02-4010-9d4e-679585f7c3fa" providerId="ADAL" clId="{D49C6DC0-E17D-45EA-98CC-9D96850504EB}" dt="2025-04-24T01:29:19.504" v="1698" actId="255"/>
          <ac:spMkLst>
            <pc:docMk/>
            <pc:sldMk cId="1398300948" sldId="285"/>
            <ac:spMk id="9" creationId="{571C3860-8964-051A-96F6-6A1F96A323B5}"/>
          </ac:spMkLst>
        </pc:spChg>
      </pc:sldChg>
      <pc:sldChg chg="modSp mod">
        <pc:chgData name="Miranda Mattingly" userId="61ecb39b-7f02-4010-9d4e-679585f7c3fa" providerId="ADAL" clId="{D49C6DC0-E17D-45EA-98CC-9D96850504EB}" dt="2025-04-24T01:28:50.923" v="1653" actId="207"/>
        <pc:sldMkLst>
          <pc:docMk/>
          <pc:sldMk cId="725988735" sldId="288"/>
        </pc:sldMkLst>
        <pc:spChg chg="mod">
          <ac:chgData name="Miranda Mattingly" userId="61ecb39b-7f02-4010-9d4e-679585f7c3fa" providerId="ADAL" clId="{D49C6DC0-E17D-45EA-98CC-9D96850504EB}" dt="2025-04-24T01:28:47.138" v="1651" actId="255"/>
          <ac:spMkLst>
            <pc:docMk/>
            <pc:sldMk cId="725988735" sldId="288"/>
            <ac:spMk id="5" creationId="{148DB24D-5E1C-927E-270F-D886EA9CBD53}"/>
          </ac:spMkLst>
        </pc:spChg>
        <pc:spChg chg="mod">
          <ac:chgData name="Miranda Mattingly" userId="61ecb39b-7f02-4010-9d4e-679585f7c3fa" providerId="ADAL" clId="{D49C6DC0-E17D-45EA-98CC-9D96850504EB}" dt="2025-04-24T01:28:50.923" v="1653" actId="207"/>
          <ac:spMkLst>
            <pc:docMk/>
            <pc:sldMk cId="725988735" sldId="288"/>
            <ac:spMk id="9" creationId="{1EFFFB53-AF0B-E848-E2F9-D33AF8928642}"/>
          </ac:spMkLst>
        </pc:spChg>
        <pc:spChg chg="mod">
          <ac:chgData name="Miranda Mattingly" userId="61ecb39b-7f02-4010-9d4e-679585f7c3fa" providerId="ADAL" clId="{D49C6DC0-E17D-45EA-98CC-9D96850504EB}" dt="2025-04-24T01:28:40.530" v="1649" actId="404"/>
          <ac:spMkLst>
            <pc:docMk/>
            <pc:sldMk cId="725988735" sldId="288"/>
            <ac:spMk id="10" creationId="{08F0F560-BDDB-2527-F826-A5D351C28A6A}"/>
          </ac:spMkLst>
        </pc:spChg>
      </pc:sldChg>
      <pc:sldChg chg="modSp mod">
        <pc:chgData name="Miranda Mattingly" userId="61ecb39b-7f02-4010-9d4e-679585f7c3fa" providerId="ADAL" clId="{D49C6DC0-E17D-45EA-98CC-9D96850504EB}" dt="2025-04-24T01:28:22.769" v="1645" actId="1038"/>
        <pc:sldMkLst>
          <pc:docMk/>
          <pc:sldMk cId="2802787769" sldId="292"/>
        </pc:sldMkLst>
        <pc:spChg chg="mod">
          <ac:chgData name="Miranda Mattingly" userId="61ecb39b-7f02-4010-9d4e-679585f7c3fa" providerId="ADAL" clId="{D49C6DC0-E17D-45EA-98CC-9D96850504EB}" dt="2025-04-24T01:28:22.769" v="1645" actId="1038"/>
          <ac:spMkLst>
            <pc:docMk/>
            <pc:sldMk cId="2802787769" sldId="292"/>
            <ac:spMk id="3" creationId="{4B4EF960-355F-4989-381B-78B304136679}"/>
          </ac:spMkLst>
        </pc:spChg>
        <pc:spChg chg="mod">
          <ac:chgData name="Miranda Mattingly" userId="61ecb39b-7f02-4010-9d4e-679585f7c3fa" providerId="ADAL" clId="{D49C6DC0-E17D-45EA-98CC-9D96850504EB}" dt="2025-04-24T01:28:11.362" v="1630" actId="404"/>
          <ac:spMkLst>
            <pc:docMk/>
            <pc:sldMk cId="2802787769" sldId="292"/>
            <ac:spMk id="4" creationId="{84583CA4-E616-8239-877D-05DBFB27DB0A}"/>
          </ac:spMkLst>
        </pc:spChg>
        <pc:spChg chg="mod">
          <ac:chgData name="Miranda Mattingly" userId="61ecb39b-7f02-4010-9d4e-679585f7c3fa" providerId="ADAL" clId="{D49C6DC0-E17D-45EA-98CC-9D96850504EB}" dt="2025-04-24T01:28:07.346" v="1628" actId="207"/>
          <ac:spMkLst>
            <pc:docMk/>
            <pc:sldMk cId="2802787769" sldId="292"/>
            <ac:spMk id="5" creationId="{1C41ED54-A6C4-53CD-A355-59C26AB66732}"/>
          </ac:spMkLst>
        </pc:spChg>
      </pc:sldChg>
      <pc:sldChg chg="del ord">
        <pc:chgData name="Miranda Mattingly" userId="61ecb39b-7f02-4010-9d4e-679585f7c3fa" providerId="ADAL" clId="{D49C6DC0-E17D-45EA-98CC-9D96850504EB}" dt="2025-04-23T21:17:47.414" v="1354" actId="47"/>
        <pc:sldMkLst>
          <pc:docMk/>
          <pc:sldMk cId="1591451665" sldId="294"/>
        </pc:sldMkLst>
      </pc:sldChg>
      <pc:sldChg chg="modSp mod">
        <pc:chgData name="Miranda Mattingly" userId="61ecb39b-7f02-4010-9d4e-679585f7c3fa" providerId="ADAL" clId="{D49C6DC0-E17D-45EA-98CC-9D96850504EB}" dt="2025-04-24T01:23:55.868" v="1556" actId="207"/>
        <pc:sldMkLst>
          <pc:docMk/>
          <pc:sldMk cId="1873425703" sldId="295"/>
        </pc:sldMkLst>
        <pc:spChg chg="mod">
          <ac:chgData name="Miranda Mattingly" userId="61ecb39b-7f02-4010-9d4e-679585f7c3fa" providerId="ADAL" clId="{D49C6DC0-E17D-45EA-98CC-9D96850504EB}" dt="2025-04-24T01:23:55.868" v="1556" actId="207"/>
          <ac:spMkLst>
            <pc:docMk/>
            <pc:sldMk cId="1873425703" sldId="295"/>
            <ac:spMk id="9" creationId="{C9A74F08-1787-3C17-2D02-B616C58B18BB}"/>
          </ac:spMkLst>
        </pc:spChg>
        <pc:spChg chg="mod">
          <ac:chgData name="Miranda Mattingly" userId="61ecb39b-7f02-4010-9d4e-679585f7c3fa" providerId="ADAL" clId="{D49C6DC0-E17D-45EA-98CC-9D96850504EB}" dt="2025-04-24T01:23:49.232" v="1554" actId="1076"/>
          <ac:spMkLst>
            <pc:docMk/>
            <pc:sldMk cId="1873425703" sldId="295"/>
            <ac:spMk id="10" creationId="{1D5553BA-E2F7-A041-073B-828F0E6BAF56}"/>
          </ac:spMkLst>
        </pc:spChg>
        <pc:spChg chg="mod">
          <ac:chgData name="Miranda Mattingly" userId="61ecb39b-7f02-4010-9d4e-679585f7c3fa" providerId="ADAL" clId="{D49C6DC0-E17D-45EA-98CC-9D96850504EB}" dt="2025-04-24T01:23:53.327" v="1555" actId="207"/>
          <ac:spMkLst>
            <pc:docMk/>
            <pc:sldMk cId="1873425703" sldId="295"/>
            <ac:spMk id="11" creationId="{6F2F69AF-4187-5DB4-8B48-4856E2EFA123}"/>
          </ac:spMkLst>
        </pc:spChg>
      </pc:sldChg>
      <pc:sldChg chg="modSp mod">
        <pc:chgData name="Miranda Mattingly" userId="61ecb39b-7f02-4010-9d4e-679585f7c3fa" providerId="ADAL" clId="{D49C6DC0-E17D-45EA-98CC-9D96850504EB}" dt="2025-04-24T01:24:13.583" v="1559" actId="20577"/>
        <pc:sldMkLst>
          <pc:docMk/>
          <pc:sldMk cId="3471303896" sldId="296"/>
        </pc:sldMkLst>
        <pc:spChg chg="mod">
          <ac:chgData name="Miranda Mattingly" userId="61ecb39b-7f02-4010-9d4e-679585f7c3fa" providerId="ADAL" clId="{D49C6DC0-E17D-45EA-98CC-9D96850504EB}" dt="2025-04-24T01:24:13.583" v="1559" actId="20577"/>
          <ac:spMkLst>
            <pc:docMk/>
            <pc:sldMk cId="3471303896" sldId="296"/>
            <ac:spMk id="3" creationId="{BECA66DE-0412-4EFF-C874-CF74302F0FA6}"/>
          </ac:spMkLst>
        </pc:spChg>
        <pc:spChg chg="mod">
          <ac:chgData name="Miranda Mattingly" userId="61ecb39b-7f02-4010-9d4e-679585f7c3fa" providerId="ADAL" clId="{D49C6DC0-E17D-45EA-98CC-9D96850504EB}" dt="2025-04-24T01:24:04.871" v="1557" actId="255"/>
          <ac:spMkLst>
            <pc:docMk/>
            <pc:sldMk cId="3471303896" sldId="296"/>
            <ac:spMk id="5" creationId="{481B54C4-21F5-49E0-BFAD-1B7E06044653}"/>
          </ac:spMkLst>
        </pc:spChg>
      </pc:sldChg>
      <pc:sldChg chg="modSp mod">
        <pc:chgData name="Miranda Mattingly" userId="61ecb39b-7f02-4010-9d4e-679585f7c3fa" providerId="ADAL" clId="{D49C6DC0-E17D-45EA-98CC-9D96850504EB}" dt="2025-04-24T01:26:02.251" v="1585" actId="404"/>
        <pc:sldMkLst>
          <pc:docMk/>
          <pc:sldMk cId="1589613031" sldId="297"/>
        </pc:sldMkLst>
        <pc:spChg chg="mod">
          <ac:chgData name="Miranda Mattingly" userId="61ecb39b-7f02-4010-9d4e-679585f7c3fa" providerId="ADAL" clId="{D49C6DC0-E17D-45EA-98CC-9D96850504EB}" dt="2025-04-24T01:25:58.199" v="1584" actId="404"/>
          <ac:spMkLst>
            <pc:docMk/>
            <pc:sldMk cId="1589613031" sldId="297"/>
            <ac:spMk id="3" creationId="{014F4E5E-ADAE-49D6-9700-3858FE4AE030}"/>
          </ac:spMkLst>
        </pc:spChg>
        <pc:spChg chg="mod">
          <ac:chgData name="Miranda Mattingly" userId="61ecb39b-7f02-4010-9d4e-679585f7c3fa" providerId="ADAL" clId="{D49C6DC0-E17D-45EA-98CC-9D96850504EB}" dt="2025-04-24T01:26:02.251" v="1585" actId="404"/>
          <ac:spMkLst>
            <pc:docMk/>
            <pc:sldMk cId="1589613031" sldId="297"/>
            <ac:spMk id="4" creationId="{53361BED-7B11-E5B4-CFBD-69344AFC3DCE}"/>
          </ac:spMkLst>
        </pc:spChg>
        <pc:spChg chg="mod">
          <ac:chgData name="Miranda Mattingly" userId="61ecb39b-7f02-4010-9d4e-679585f7c3fa" providerId="ADAL" clId="{D49C6DC0-E17D-45EA-98CC-9D96850504EB}" dt="2025-04-24T01:25:50.318" v="1581" actId="207"/>
          <ac:spMkLst>
            <pc:docMk/>
            <pc:sldMk cId="1589613031" sldId="297"/>
            <ac:spMk id="5" creationId="{27F0223E-4790-8BFB-E3BC-44AD52C6B102}"/>
          </ac:spMkLst>
        </pc:spChg>
      </pc:sldChg>
      <pc:sldChg chg="modSp mod">
        <pc:chgData name="Miranda Mattingly" userId="61ecb39b-7f02-4010-9d4e-679585f7c3fa" providerId="ADAL" clId="{D49C6DC0-E17D-45EA-98CC-9D96850504EB}" dt="2025-04-24T01:31:44.014" v="1761" actId="255"/>
        <pc:sldMkLst>
          <pc:docMk/>
          <pc:sldMk cId="346643778" sldId="298"/>
        </pc:sldMkLst>
        <pc:spChg chg="mod">
          <ac:chgData name="Miranda Mattingly" userId="61ecb39b-7f02-4010-9d4e-679585f7c3fa" providerId="ADAL" clId="{D49C6DC0-E17D-45EA-98CC-9D96850504EB}" dt="2025-04-24T01:27:40.950" v="1601" actId="255"/>
          <ac:spMkLst>
            <pc:docMk/>
            <pc:sldMk cId="346643778" sldId="298"/>
            <ac:spMk id="9" creationId="{3718BCC4-D59B-119A-6F5D-E2C1B46632E8}"/>
          </ac:spMkLst>
        </pc:spChg>
        <pc:spChg chg="mod">
          <ac:chgData name="Miranda Mattingly" userId="61ecb39b-7f02-4010-9d4e-679585f7c3fa" providerId="ADAL" clId="{D49C6DC0-E17D-45EA-98CC-9D96850504EB}" dt="2025-04-24T01:27:48.742" v="1623" actId="1036"/>
          <ac:spMkLst>
            <pc:docMk/>
            <pc:sldMk cId="346643778" sldId="298"/>
            <ac:spMk id="10" creationId="{FE5F2B07-B4BD-6B07-5B9F-BCFC62DF296A}"/>
          </ac:spMkLst>
        </pc:spChg>
        <pc:spChg chg="mod">
          <ac:chgData name="Miranda Mattingly" userId="61ecb39b-7f02-4010-9d4e-679585f7c3fa" providerId="ADAL" clId="{D49C6DC0-E17D-45EA-98CC-9D96850504EB}" dt="2025-04-24T01:31:44.014" v="1761" actId="255"/>
          <ac:spMkLst>
            <pc:docMk/>
            <pc:sldMk cId="346643778" sldId="298"/>
            <ac:spMk id="11" creationId="{401DFD57-5349-D713-660E-C7435D783091}"/>
          </ac:spMkLst>
        </pc:spChg>
      </pc:sldChg>
      <pc:sldChg chg="modSp mod">
        <pc:chgData name="Miranda Mattingly" userId="61ecb39b-7f02-4010-9d4e-679585f7c3fa" providerId="ADAL" clId="{D49C6DC0-E17D-45EA-98CC-9D96850504EB}" dt="2025-04-24T01:23:21.177" v="1548" actId="207"/>
        <pc:sldMkLst>
          <pc:docMk/>
          <pc:sldMk cId="540915121" sldId="299"/>
        </pc:sldMkLst>
        <pc:spChg chg="mod">
          <ac:chgData name="Miranda Mattingly" userId="61ecb39b-7f02-4010-9d4e-679585f7c3fa" providerId="ADAL" clId="{D49C6DC0-E17D-45EA-98CC-9D96850504EB}" dt="2025-04-24T01:22:13.593" v="1523" actId="404"/>
          <ac:spMkLst>
            <pc:docMk/>
            <pc:sldMk cId="540915121" sldId="299"/>
            <ac:spMk id="3" creationId="{8F187DCA-12DB-E0FF-182A-E9A387058C4C}"/>
          </ac:spMkLst>
        </pc:spChg>
        <pc:spChg chg="mod">
          <ac:chgData name="Miranda Mattingly" userId="61ecb39b-7f02-4010-9d4e-679585f7c3fa" providerId="ADAL" clId="{D49C6DC0-E17D-45EA-98CC-9D96850504EB}" dt="2025-04-24T01:23:21.177" v="1548" actId="207"/>
          <ac:spMkLst>
            <pc:docMk/>
            <pc:sldMk cId="540915121" sldId="299"/>
            <ac:spMk id="5" creationId="{84175EC4-5A8D-AE60-F796-F651D2EAD8A8}"/>
          </ac:spMkLst>
        </pc:spChg>
      </pc:sldChg>
      <pc:sldChg chg="modSp mod">
        <pc:chgData name="Miranda Mattingly" userId="61ecb39b-7f02-4010-9d4e-679585f7c3fa" providerId="ADAL" clId="{D49C6DC0-E17D-45EA-98CC-9D96850504EB}" dt="2025-04-24T01:29:35.298" v="1703" actId="404"/>
        <pc:sldMkLst>
          <pc:docMk/>
          <pc:sldMk cId="2199506952" sldId="300"/>
        </pc:sldMkLst>
        <pc:spChg chg="mod">
          <ac:chgData name="Miranda Mattingly" userId="61ecb39b-7f02-4010-9d4e-679585f7c3fa" providerId="ADAL" clId="{D49C6DC0-E17D-45EA-98CC-9D96850504EB}" dt="2025-04-24T01:29:35.298" v="1703" actId="404"/>
          <ac:spMkLst>
            <pc:docMk/>
            <pc:sldMk cId="2199506952" sldId="300"/>
            <ac:spMk id="4" creationId="{7F46FCCF-F30B-1C48-119D-37E9D8B4AE78}"/>
          </ac:spMkLst>
        </pc:spChg>
        <pc:spChg chg="mod">
          <ac:chgData name="Miranda Mattingly" userId="61ecb39b-7f02-4010-9d4e-679585f7c3fa" providerId="ADAL" clId="{D49C6DC0-E17D-45EA-98CC-9D96850504EB}" dt="2025-04-24T01:29:32.033" v="1702" actId="255"/>
          <ac:spMkLst>
            <pc:docMk/>
            <pc:sldMk cId="2199506952" sldId="300"/>
            <ac:spMk id="5" creationId="{1E297CFD-2CB3-E2F4-C2D8-49F7F279F462}"/>
          </ac:spMkLst>
        </pc:spChg>
      </pc:sldChg>
      <pc:sldChg chg="modSp mod ord modNotesTx">
        <pc:chgData name="Miranda Mattingly" userId="61ecb39b-7f02-4010-9d4e-679585f7c3fa" providerId="ADAL" clId="{D49C6DC0-E17D-45EA-98CC-9D96850504EB}" dt="2025-04-24T01:29:50.617" v="1706" actId="404"/>
        <pc:sldMkLst>
          <pc:docMk/>
          <pc:sldMk cId="1822838044" sldId="302"/>
        </pc:sldMkLst>
        <pc:spChg chg="mod">
          <ac:chgData name="Miranda Mattingly" userId="61ecb39b-7f02-4010-9d4e-679585f7c3fa" providerId="ADAL" clId="{D49C6DC0-E17D-45EA-98CC-9D96850504EB}" dt="2025-04-24T01:29:50.617" v="1706" actId="404"/>
          <ac:spMkLst>
            <pc:docMk/>
            <pc:sldMk cId="1822838044" sldId="302"/>
            <ac:spMk id="3" creationId="{2DF5BB4A-95F4-1D51-EA6A-8836F0135923}"/>
          </ac:spMkLst>
        </pc:spChg>
        <pc:spChg chg="mod">
          <ac:chgData name="Miranda Mattingly" userId="61ecb39b-7f02-4010-9d4e-679585f7c3fa" providerId="ADAL" clId="{D49C6DC0-E17D-45EA-98CC-9D96850504EB}" dt="2025-04-24T01:29:48.178" v="1705" actId="404"/>
          <ac:spMkLst>
            <pc:docMk/>
            <pc:sldMk cId="1822838044" sldId="302"/>
            <ac:spMk id="4" creationId="{940EFCE2-B75E-6A8D-1535-DEFDDB5F09F9}"/>
          </ac:spMkLst>
        </pc:spChg>
        <pc:spChg chg="mod">
          <ac:chgData name="Miranda Mattingly" userId="61ecb39b-7f02-4010-9d4e-679585f7c3fa" providerId="ADAL" clId="{D49C6DC0-E17D-45EA-98CC-9D96850504EB}" dt="2025-04-24T01:29:42.961" v="1704" actId="255"/>
          <ac:spMkLst>
            <pc:docMk/>
            <pc:sldMk cId="1822838044" sldId="302"/>
            <ac:spMk id="5" creationId="{645EA408-2AAB-A567-275D-61E07542D8FD}"/>
          </ac:spMkLst>
        </pc:spChg>
      </pc:sldChg>
      <pc:sldChg chg="modSp mod">
        <pc:chgData name="Miranda Mattingly" userId="61ecb39b-7f02-4010-9d4e-679585f7c3fa" providerId="ADAL" clId="{D49C6DC0-E17D-45EA-98CC-9D96850504EB}" dt="2025-04-24T01:23:14.298" v="1546" actId="207"/>
        <pc:sldMkLst>
          <pc:docMk/>
          <pc:sldMk cId="1999971995" sldId="303"/>
        </pc:sldMkLst>
        <pc:spChg chg="mod">
          <ac:chgData name="Miranda Mattingly" userId="61ecb39b-7f02-4010-9d4e-679585f7c3fa" providerId="ADAL" clId="{D49C6DC0-E17D-45EA-98CC-9D96850504EB}" dt="2025-04-24T01:22:42.584" v="1528" actId="255"/>
          <ac:spMkLst>
            <pc:docMk/>
            <pc:sldMk cId="1999971995" sldId="303"/>
            <ac:spMk id="9" creationId="{5388B65D-3C09-5A8A-0017-CE9F64452EA3}"/>
          </ac:spMkLst>
        </pc:spChg>
        <pc:spChg chg="mod">
          <ac:chgData name="Miranda Mattingly" userId="61ecb39b-7f02-4010-9d4e-679585f7c3fa" providerId="ADAL" clId="{D49C6DC0-E17D-45EA-98CC-9D96850504EB}" dt="2025-04-24T01:22:51.852" v="1542" actId="1036"/>
          <ac:spMkLst>
            <pc:docMk/>
            <pc:sldMk cId="1999971995" sldId="303"/>
            <ac:spMk id="10" creationId="{81EAA3FA-E8AC-DC54-F105-B7ED30211715}"/>
          </ac:spMkLst>
        </pc:spChg>
        <pc:spChg chg="mod">
          <ac:chgData name="Miranda Mattingly" userId="61ecb39b-7f02-4010-9d4e-679585f7c3fa" providerId="ADAL" clId="{D49C6DC0-E17D-45EA-98CC-9D96850504EB}" dt="2025-04-24T01:23:14.298" v="1546" actId="207"/>
          <ac:spMkLst>
            <pc:docMk/>
            <pc:sldMk cId="1999971995" sldId="303"/>
            <ac:spMk id="11" creationId="{F3780759-E22F-133F-6596-CD15E3917592}"/>
          </ac:spMkLst>
        </pc:spChg>
      </pc:sldChg>
      <pc:sldChg chg="modSp mod modNotesTx">
        <pc:chgData name="Miranda Mattingly" userId="61ecb39b-7f02-4010-9d4e-679585f7c3fa" providerId="ADAL" clId="{D49C6DC0-E17D-45EA-98CC-9D96850504EB}" dt="2025-04-24T01:31:53.384" v="1762" actId="255"/>
        <pc:sldMkLst>
          <pc:docMk/>
          <pc:sldMk cId="4127778011" sldId="304"/>
        </pc:sldMkLst>
        <pc:spChg chg="mod">
          <ac:chgData name="Miranda Mattingly" userId="61ecb39b-7f02-4010-9d4e-679585f7c3fa" providerId="ADAL" clId="{D49C6DC0-E17D-45EA-98CC-9D96850504EB}" dt="2025-04-24T01:26:15.461" v="1588" actId="404"/>
          <ac:spMkLst>
            <pc:docMk/>
            <pc:sldMk cId="4127778011" sldId="304"/>
            <ac:spMk id="3" creationId="{4CBA3D54-BB1D-6F68-5E9B-D2B21F66588E}"/>
          </ac:spMkLst>
        </pc:spChg>
        <pc:spChg chg="mod">
          <ac:chgData name="Miranda Mattingly" userId="61ecb39b-7f02-4010-9d4e-679585f7c3fa" providerId="ADAL" clId="{D49C6DC0-E17D-45EA-98CC-9D96850504EB}" dt="2025-04-24T01:26:19.023" v="1590" actId="404"/>
          <ac:spMkLst>
            <pc:docMk/>
            <pc:sldMk cId="4127778011" sldId="304"/>
            <ac:spMk id="4" creationId="{582D6D34-E041-1D4B-1212-10A7C46716CD}"/>
          </ac:spMkLst>
        </pc:spChg>
        <pc:spChg chg="mod">
          <ac:chgData name="Miranda Mattingly" userId="61ecb39b-7f02-4010-9d4e-679585f7c3fa" providerId="ADAL" clId="{D49C6DC0-E17D-45EA-98CC-9D96850504EB}" dt="2025-04-24T01:31:53.384" v="1762" actId="255"/>
          <ac:spMkLst>
            <pc:docMk/>
            <pc:sldMk cId="4127778011" sldId="304"/>
            <ac:spMk id="5" creationId="{31FD156E-2F9F-60A2-755E-05E416E22951}"/>
          </ac:spMkLst>
        </pc:spChg>
      </pc:sldChg>
      <pc:sldChg chg="modSp mod">
        <pc:chgData name="Miranda Mattingly" userId="61ecb39b-7f02-4010-9d4e-679585f7c3fa" providerId="ADAL" clId="{D49C6DC0-E17D-45EA-98CC-9D96850504EB}" dt="2025-04-24T01:25:40.672" v="1579" actId="255"/>
        <pc:sldMkLst>
          <pc:docMk/>
          <pc:sldMk cId="4034414334" sldId="305"/>
        </pc:sldMkLst>
        <pc:spChg chg="mod">
          <ac:chgData name="Miranda Mattingly" userId="61ecb39b-7f02-4010-9d4e-679585f7c3fa" providerId="ADAL" clId="{D49C6DC0-E17D-45EA-98CC-9D96850504EB}" dt="2025-04-24T01:25:40.672" v="1579" actId="255"/>
          <ac:spMkLst>
            <pc:docMk/>
            <pc:sldMk cId="4034414334" sldId="305"/>
            <ac:spMk id="9" creationId="{A407FF65-5E12-504C-BB49-C1790D3F5AAA}"/>
          </ac:spMkLst>
        </pc:spChg>
        <pc:spChg chg="mod">
          <ac:chgData name="Miranda Mattingly" userId="61ecb39b-7f02-4010-9d4e-679585f7c3fa" providerId="ADAL" clId="{D49C6DC0-E17D-45EA-98CC-9D96850504EB}" dt="2025-04-24T01:24:46.464" v="1575" actId="1036"/>
          <ac:spMkLst>
            <pc:docMk/>
            <pc:sldMk cId="4034414334" sldId="305"/>
            <ac:spMk id="10" creationId="{0F972AE6-5FEE-396B-405A-52F2AF88AB44}"/>
          </ac:spMkLst>
        </pc:spChg>
        <pc:spChg chg="mod">
          <ac:chgData name="Miranda Mattingly" userId="61ecb39b-7f02-4010-9d4e-679585f7c3fa" providerId="ADAL" clId="{D49C6DC0-E17D-45EA-98CC-9D96850504EB}" dt="2025-04-24T01:25:35.017" v="1577" actId="207"/>
          <ac:spMkLst>
            <pc:docMk/>
            <pc:sldMk cId="4034414334" sldId="305"/>
            <ac:spMk id="11" creationId="{5FEB2D41-BC26-0307-A0B9-FAB640FAE9AB}"/>
          </ac:spMkLst>
        </pc:spChg>
      </pc:sldChg>
      <pc:sldChg chg="modSp mod">
        <pc:chgData name="Miranda Mattingly" userId="61ecb39b-7f02-4010-9d4e-679585f7c3fa" providerId="ADAL" clId="{D49C6DC0-E17D-45EA-98CC-9D96850504EB}" dt="2025-04-24T01:23:27.507" v="1550" actId="207"/>
        <pc:sldMkLst>
          <pc:docMk/>
          <pc:sldMk cId="1429742015" sldId="306"/>
        </pc:sldMkLst>
        <pc:spChg chg="mod">
          <ac:chgData name="Miranda Mattingly" userId="61ecb39b-7f02-4010-9d4e-679585f7c3fa" providerId="ADAL" clId="{D49C6DC0-E17D-45EA-98CC-9D96850504EB}" dt="2025-04-24T01:23:27.507" v="1550" actId="207"/>
          <ac:spMkLst>
            <pc:docMk/>
            <pc:sldMk cId="1429742015" sldId="306"/>
            <ac:spMk id="9" creationId="{F3E05AB7-E65E-32CC-6448-661425D020BE}"/>
          </ac:spMkLst>
        </pc:spChg>
        <pc:spChg chg="mod">
          <ac:chgData name="Miranda Mattingly" userId="61ecb39b-7f02-4010-9d4e-679585f7c3fa" providerId="ADAL" clId="{D49C6DC0-E17D-45EA-98CC-9D96850504EB}" dt="2025-04-24T01:23:24.733" v="1549" actId="207"/>
          <ac:spMkLst>
            <pc:docMk/>
            <pc:sldMk cId="1429742015" sldId="306"/>
            <ac:spMk id="11" creationId="{902E4D83-D581-431A-BBDF-877A4179A9AC}"/>
          </ac:spMkLst>
        </pc:spChg>
      </pc:sldChg>
      <pc:sldChg chg="modSp mod">
        <pc:chgData name="Miranda Mattingly" userId="61ecb39b-7f02-4010-9d4e-679585f7c3fa" providerId="ADAL" clId="{D49C6DC0-E17D-45EA-98CC-9D96850504EB}" dt="2025-04-24T01:26:07.171" v="1586" actId="404"/>
        <pc:sldMkLst>
          <pc:docMk/>
          <pc:sldMk cId="3967362273" sldId="307"/>
        </pc:sldMkLst>
        <pc:spChg chg="mod">
          <ac:chgData name="Miranda Mattingly" userId="61ecb39b-7f02-4010-9d4e-679585f7c3fa" providerId="ADAL" clId="{D49C6DC0-E17D-45EA-98CC-9D96850504EB}" dt="2025-04-24T01:23:01.721" v="1545" actId="404"/>
          <ac:spMkLst>
            <pc:docMk/>
            <pc:sldMk cId="3967362273" sldId="307"/>
            <ac:spMk id="3" creationId="{745012CC-AB5D-ED29-C8F8-0C150224881F}"/>
          </ac:spMkLst>
        </pc:spChg>
        <pc:spChg chg="mod">
          <ac:chgData name="Miranda Mattingly" userId="61ecb39b-7f02-4010-9d4e-679585f7c3fa" providerId="ADAL" clId="{D49C6DC0-E17D-45EA-98CC-9D96850504EB}" dt="2025-04-24T01:26:07.171" v="1586" actId="404"/>
          <ac:spMkLst>
            <pc:docMk/>
            <pc:sldMk cId="3967362273" sldId="307"/>
            <ac:spMk id="4" creationId="{6C9ECFAC-4E3F-84B1-9275-A3B3B1FD3972}"/>
          </ac:spMkLst>
        </pc:spChg>
        <pc:spChg chg="mod">
          <ac:chgData name="Miranda Mattingly" userId="61ecb39b-7f02-4010-9d4e-679585f7c3fa" providerId="ADAL" clId="{D49C6DC0-E17D-45EA-98CC-9D96850504EB}" dt="2025-04-24T01:23:17.632" v="1547" actId="207"/>
          <ac:spMkLst>
            <pc:docMk/>
            <pc:sldMk cId="3967362273" sldId="307"/>
            <ac:spMk id="5" creationId="{D71DD382-2958-B032-6DB5-05F4A0906F60}"/>
          </ac:spMkLst>
        </pc:spChg>
      </pc:sldChg>
      <pc:sldChg chg="modSp mod">
        <pc:chgData name="Miranda Mattingly" userId="61ecb39b-7f02-4010-9d4e-679585f7c3fa" providerId="ADAL" clId="{D49C6DC0-E17D-45EA-98CC-9D96850504EB}" dt="2025-04-24T01:22:19.734" v="1525" actId="404"/>
        <pc:sldMkLst>
          <pc:docMk/>
          <pc:sldMk cId="256562685" sldId="308"/>
        </pc:sldMkLst>
        <pc:spChg chg="mod">
          <ac:chgData name="Miranda Mattingly" userId="61ecb39b-7f02-4010-9d4e-679585f7c3fa" providerId="ADAL" clId="{D49C6DC0-E17D-45EA-98CC-9D96850504EB}" dt="2025-04-24T01:22:19.734" v="1525" actId="404"/>
          <ac:spMkLst>
            <pc:docMk/>
            <pc:sldMk cId="256562685" sldId="308"/>
            <ac:spMk id="3" creationId="{CCEBCC19-B110-8ECA-029A-15E2A323AA5F}"/>
          </ac:spMkLst>
        </pc:spChg>
        <pc:spChg chg="mod">
          <ac:chgData name="Miranda Mattingly" userId="61ecb39b-7f02-4010-9d4e-679585f7c3fa" providerId="ADAL" clId="{D49C6DC0-E17D-45EA-98CC-9D96850504EB}" dt="2025-04-24T01:21:10.027" v="1514" actId="255"/>
          <ac:spMkLst>
            <pc:docMk/>
            <pc:sldMk cId="256562685" sldId="308"/>
            <ac:spMk id="5" creationId="{79A199AC-D65A-9A66-C197-0D7991486DF6}"/>
          </ac:spMkLst>
        </pc:spChg>
      </pc:sldChg>
      <pc:sldChg chg="addSp modSp add del mod">
        <pc:chgData name="Miranda Mattingly" userId="61ecb39b-7f02-4010-9d4e-679585f7c3fa" providerId="ADAL" clId="{D49C6DC0-E17D-45EA-98CC-9D96850504EB}" dt="2025-04-24T01:21:37.018" v="1517" actId="255"/>
        <pc:sldMkLst>
          <pc:docMk/>
          <pc:sldMk cId="1765841520" sldId="309"/>
        </pc:sldMkLst>
        <pc:spChg chg="add mod">
          <ac:chgData name="Miranda Mattingly" userId="61ecb39b-7f02-4010-9d4e-679585f7c3fa" providerId="ADAL" clId="{D49C6DC0-E17D-45EA-98CC-9D96850504EB}" dt="2025-04-23T20:44:02.394" v="91" actId="1076"/>
          <ac:spMkLst>
            <pc:docMk/>
            <pc:sldMk cId="1765841520" sldId="309"/>
            <ac:spMk id="3" creationId="{FFBA30B1-F1F6-D703-C4E3-77EB01867F93}"/>
          </ac:spMkLst>
        </pc:spChg>
        <pc:spChg chg="mod">
          <ac:chgData name="Miranda Mattingly" userId="61ecb39b-7f02-4010-9d4e-679585f7c3fa" providerId="ADAL" clId="{D49C6DC0-E17D-45EA-98CC-9D96850504EB}" dt="2025-04-24T01:21:37.018" v="1517" actId="255"/>
          <ac:spMkLst>
            <pc:docMk/>
            <pc:sldMk cId="1765841520" sldId="309"/>
            <ac:spMk id="8" creationId="{986E67DC-993F-7E5B-DA29-16917A308A61}"/>
          </ac:spMkLst>
        </pc:spChg>
      </pc:sldChg>
      <pc:sldChg chg="addSp modSp mod modNotesTx">
        <pc:chgData name="Miranda Mattingly" userId="61ecb39b-7f02-4010-9d4e-679585f7c3fa" providerId="ADAL" clId="{D49C6DC0-E17D-45EA-98CC-9D96850504EB}" dt="2025-04-27T17:56:53.021" v="1781" actId="692"/>
        <pc:sldMkLst>
          <pc:docMk/>
          <pc:sldMk cId="386944278" sldId="310"/>
        </pc:sldMkLst>
        <pc:spChg chg="mod">
          <ac:chgData name="Miranda Mattingly" userId="61ecb39b-7f02-4010-9d4e-679585f7c3fa" providerId="ADAL" clId="{D49C6DC0-E17D-45EA-98CC-9D96850504EB}" dt="2025-04-27T17:56:27.148" v="1777" actId="1076"/>
          <ac:spMkLst>
            <pc:docMk/>
            <pc:sldMk cId="386944278" sldId="310"/>
            <ac:spMk id="5" creationId="{DF1918BC-5343-5126-025B-A6070BFD55E3}"/>
          </ac:spMkLst>
        </pc:spChg>
        <pc:picChg chg="add mod">
          <ac:chgData name="Miranda Mattingly" userId="61ecb39b-7f02-4010-9d4e-679585f7c3fa" providerId="ADAL" clId="{D49C6DC0-E17D-45EA-98CC-9D96850504EB}" dt="2025-04-27T17:56:53.021" v="1781" actId="692"/>
          <ac:picMkLst>
            <pc:docMk/>
            <pc:sldMk cId="386944278" sldId="310"/>
            <ac:picMk id="3" creationId="{6C2F8647-7740-71E8-E9AA-D2938F4E0EAD}"/>
          </ac:picMkLst>
        </pc:picChg>
      </pc:sldChg>
      <pc:sldChg chg="add del ord">
        <pc:chgData name="Miranda Mattingly" userId="61ecb39b-7f02-4010-9d4e-679585f7c3fa" providerId="ADAL" clId="{D49C6DC0-E17D-45EA-98CC-9D96850504EB}" dt="2025-04-23T20:46:21.069" v="102" actId="2890"/>
        <pc:sldMkLst>
          <pc:docMk/>
          <pc:sldMk cId="477382239" sldId="311"/>
        </pc:sldMkLst>
      </pc:sldChg>
      <pc:sldChg chg="modSp add mod ord modNotesTx">
        <pc:chgData name="Miranda Mattingly" userId="61ecb39b-7f02-4010-9d4e-679585f7c3fa" providerId="ADAL" clId="{D49C6DC0-E17D-45EA-98CC-9D96850504EB}" dt="2025-04-24T01:32:31.025" v="1771" actId="404"/>
        <pc:sldMkLst>
          <pc:docMk/>
          <pc:sldMk cId="2326658607" sldId="311"/>
        </pc:sldMkLst>
        <pc:spChg chg="mod">
          <ac:chgData name="Miranda Mattingly" userId="61ecb39b-7f02-4010-9d4e-679585f7c3fa" providerId="ADAL" clId="{D49C6DC0-E17D-45EA-98CC-9D96850504EB}" dt="2025-04-24T01:32:27.454" v="1770" actId="404"/>
          <ac:spMkLst>
            <pc:docMk/>
            <pc:sldMk cId="2326658607" sldId="311"/>
            <ac:spMk id="3" creationId="{7D278945-B9D4-7650-429F-8BD89CE90F61}"/>
          </ac:spMkLst>
        </pc:spChg>
        <pc:spChg chg="mod">
          <ac:chgData name="Miranda Mattingly" userId="61ecb39b-7f02-4010-9d4e-679585f7c3fa" providerId="ADAL" clId="{D49C6DC0-E17D-45EA-98CC-9D96850504EB}" dt="2025-04-24T01:32:31.025" v="1771" actId="404"/>
          <ac:spMkLst>
            <pc:docMk/>
            <pc:sldMk cId="2326658607" sldId="311"/>
            <ac:spMk id="4" creationId="{94BB5859-A868-370B-3DD0-DC7480F5E282}"/>
          </ac:spMkLst>
        </pc:spChg>
        <pc:spChg chg="mod">
          <ac:chgData name="Miranda Mattingly" userId="61ecb39b-7f02-4010-9d4e-679585f7c3fa" providerId="ADAL" clId="{D49C6DC0-E17D-45EA-98CC-9D96850504EB}" dt="2025-04-24T01:21:45.956" v="1518" actId="255"/>
          <ac:spMkLst>
            <pc:docMk/>
            <pc:sldMk cId="2326658607" sldId="311"/>
            <ac:spMk id="5" creationId="{66138F1B-77B0-F92E-0F6E-098686358A58}"/>
          </ac:spMkLst>
        </pc:spChg>
        <pc:picChg chg="add mod">
          <ac:chgData name="Miranda Mattingly" userId="61ecb39b-7f02-4010-9d4e-679585f7c3fa" providerId="ADAL" clId="{D49C6DC0-E17D-45EA-98CC-9D96850504EB}" dt="2025-04-23T20:48:55.879" v="148" actId="1038"/>
          <ac:picMkLst>
            <pc:docMk/>
            <pc:sldMk cId="2326658607" sldId="311"/>
            <ac:picMk id="7" creationId="{2A7D61C2-9247-2089-C9D4-ECBF6B1598C8}"/>
          </ac:picMkLst>
        </pc:picChg>
      </pc:sldChg>
      <pc:sldChg chg="new del">
        <pc:chgData name="Miranda Mattingly" userId="61ecb39b-7f02-4010-9d4e-679585f7c3fa" providerId="ADAL" clId="{D49C6DC0-E17D-45EA-98CC-9D96850504EB}" dt="2025-04-23T21:17:56.943" v="1358" actId="47"/>
        <pc:sldMkLst>
          <pc:docMk/>
          <pc:sldMk cId="702187900" sldId="312"/>
        </pc:sldMkLst>
      </pc:sldChg>
      <pc:sldChg chg="delSp modSp add del mod ord">
        <pc:chgData name="Miranda Mattingly" userId="61ecb39b-7f02-4010-9d4e-679585f7c3fa" providerId="ADAL" clId="{D49C6DC0-E17D-45EA-98CC-9D96850504EB}" dt="2025-04-24T01:20:53.537" v="1512" actId="47"/>
        <pc:sldMkLst>
          <pc:docMk/>
          <pc:sldMk cId="2657062605" sldId="313"/>
        </pc:sldMkLst>
      </pc:sldChg>
      <pc:sldChg chg="add">
        <pc:chgData name="Miranda Mattingly" userId="61ecb39b-7f02-4010-9d4e-679585f7c3fa" providerId="ADAL" clId="{D49C6DC0-E17D-45EA-98CC-9D96850504EB}" dt="2025-04-24T01:20:57.462" v="1513"/>
        <pc:sldMkLst>
          <pc:docMk/>
          <pc:sldMk cId="24104423" sldId="31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9A793-A4BA-47E1-8D53-57BBC96A44BC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E9132-5533-4C93-914C-A924BDA49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36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D690E-12F8-0D8F-1204-52EF94555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91ADB8-E25B-AE7C-BE0A-2485DDE645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6E2F21-55B9-A2E3-06F7-4766584772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600"/>
              </a:spcAft>
              <a:buFont typeface="+mj-lt"/>
              <a:buNone/>
            </a:pPr>
            <a:endParaRPr lang="en-US" b="1" i="0" dirty="0">
              <a:solidFill>
                <a:srgbClr val="424242"/>
              </a:solidFill>
              <a:effectLst/>
              <a:latin typeface="Segoe San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D5CD4-AEDA-FB14-9C6A-E33FF8F20C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E9132-5533-4C93-914C-A924BDA492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39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98C55-2075-8D1E-373C-BF5F3E63A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B48690-9234-9AC9-4490-E0D30102C8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E559FC-2644-AC42-DF05-02674350C5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600"/>
              </a:spcAft>
              <a:buFont typeface="+mj-lt"/>
              <a:buNone/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Generate Innovative Ideas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Encourage creative thinking and brainstorming to produce new and unique solutions.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Aft>
                <a:spcPts val="600"/>
              </a:spcAft>
              <a:buFont typeface="+mj-lt"/>
              <a:buNone/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Foster Collaboration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Help faculty identify collaborators &amp; promote teamwork and interdisciplinary collaboration to leverage diverse perspectives.</a:t>
            </a:r>
          </a:p>
          <a:p>
            <a:pPr algn="l">
              <a:spcAft>
                <a:spcPts val="600"/>
              </a:spcAft>
              <a:buFont typeface="+mj-lt"/>
              <a:buNone/>
            </a:pPr>
            <a:endParaRPr lang="en-US" b="1" i="0" dirty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Aft>
                <a:spcPts val="600"/>
              </a:spcAft>
              <a:buFont typeface="+mj-lt"/>
              <a:buNone/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Identify Opportunities &amp; Improvements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Explore potential areas for development and improvement within a challenge.</a:t>
            </a:r>
          </a:p>
          <a:p>
            <a:pPr algn="l">
              <a:spcAft>
                <a:spcPts val="600"/>
              </a:spcAft>
              <a:buFont typeface="+mj-lt"/>
              <a:buNone/>
            </a:pPr>
            <a:endParaRPr lang="en-US" b="1" i="0" dirty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Aft>
                <a:spcPts val="600"/>
              </a:spcAft>
              <a:buFont typeface="+mj-lt"/>
              <a:buNone/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Solve Problems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Address complex issues by combining insights from various disciplines and stakeholders.</a:t>
            </a:r>
          </a:p>
          <a:p>
            <a:pPr algn="l">
              <a:spcAft>
                <a:spcPts val="600"/>
              </a:spcAft>
              <a:buFont typeface="+mj-lt"/>
              <a:buNone/>
            </a:pPr>
            <a:endParaRPr lang="en-US" b="1" i="0" dirty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Aft>
                <a:spcPts val="600"/>
              </a:spcAft>
              <a:buFont typeface="+mj-lt"/>
              <a:buNone/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Set Direction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Define clear objectives and strategies for moving forward with the proposed ideas.</a:t>
            </a:r>
          </a:p>
          <a:p>
            <a:pPr algn="l">
              <a:spcAft>
                <a:spcPts val="600"/>
              </a:spcAft>
              <a:buFont typeface="+mj-lt"/>
              <a:buNone/>
            </a:pPr>
            <a:endParaRPr lang="en-US" b="1" i="0" dirty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Aft>
                <a:spcPts val="600"/>
              </a:spcAft>
              <a:buFont typeface="+mj-lt"/>
              <a:buNone/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Build Consensus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Facilitate discussions to reach a common understanding and agreement on the best approaches.</a:t>
            </a:r>
          </a:p>
          <a:p>
            <a:pPr algn="l">
              <a:spcAft>
                <a:spcPts val="600"/>
              </a:spcAft>
              <a:buFont typeface="+mj-lt"/>
              <a:buNone/>
            </a:pPr>
            <a:endParaRPr lang="en-US" b="1" i="0" dirty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Aft>
                <a:spcPts val="600"/>
              </a:spcAft>
              <a:buFont typeface="+mj-lt"/>
              <a:buNone/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Enhance Engagement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Engage participation from areas not always associated with project or problem.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82B8B-4E08-0D28-765D-10B180A6CB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E9132-5533-4C93-914C-A924BDA492C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22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E4549-B35C-2E37-88B1-C3A9F59A8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7F16C8-73A7-1BDB-0340-A59656DD41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4A353A-5BCE-678A-D3D4-EA470E9423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63119D-1392-12CA-B74D-097B6E8815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E9132-5533-4C93-914C-A924BDA492C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20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4E9AB-5B30-9988-E238-E23C5CB83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B3ED01-CCDA-1743-7A5B-EDE8CB4106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188502-876F-8EA0-B857-15C30A9DD8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600"/>
              </a:spcAft>
              <a:buFont typeface="+mj-lt"/>
              <a:buNone/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Generate Innovative Ideas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Encourage creative thinking and brainstorming to produce new and unique solutions.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Aft>
                <a:spcPts val="600"/>
              </a:spcAft>
              <a:buFont typeface="+mj-lt"/>
              <a:buNone/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Foster Collaboration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Help faculty identify collaborators &amp; promote teamwork and interdisciplinary collaboration to leverage diverse perspectives.</a:t>
            </a:r>
          </a:p>
          <a:p>
            <a:pPr algn="l">
              <a:spcAft>
                <a:spcPts val="600"/>
              </a:spcAft>
              <a:buFont typeface="+mj-lt"/>
              <a:buNone/>
            </a:pPr>
            <a:endParaRPr lang="en-US" b="1" i="0" dirty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Aft>
                <a:spcPts val="600"/>
              </a:spcAft>
              <a:buFont typeface="+mj-lt"/>
              <a:buNone/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Identify Opportunities &amp; Improvements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Explore potential areas for development and improvement within a challenge.</a:t>
            </a:r>
          </a:p>
          <a:p>
            <a:pPr algn="l">
              <a:spcAft>
                <a:spcPts val="600"/>
              </a:spcAft>
              <a:buFont typeface="+mj-lt"/>
              <a:buNone/>
            </a:pPr>
            <a:endParaRPr lang="en-US" b="1" i="0" dirty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Aft>
                <a:spcPts val="600"/>
              </a:spcAft>
              <a:buFont typeface="+mj-lt"/>
              <a:buNone/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Solve Problems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Address complex issues by combining insights from various disciplines and stakeholders.</a:t>
            </a:r>
          </a:p>
          <a:p>
            <a:pPr algn="l">
              <a:spcAft>
                <a:spcPts val="600"/>
              </a:spcAft>
              <a:buFont typeface="+mj-lt"/>
              <a:buNone/>
            </a:pPr>
            <a:endParaRPr lang="en-US" b="1" i="0" dirty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Aft>
                <a:spcPts val="600"/>
              </a:spcAft>
              <a:buFont typeface="+mj-lt"/>
              <a:buNone/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Set Direction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Define clear objectives and strategies for moving forward with the proposed ideas.</a:t>
            </a:r>
          </a:p>
          <a:p>
            <a:pPr algn="l">
              <a:spcAft>
                <a:spcPts val="600"/>
              </a:spcAft>
              <a:buFont typeface="+mj-lt"/>
              <a:buNone/>
            </a:pPr>
            <a:endParaRPr lang="en-US" b="1" i="0" dirty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Aft>
                <a:spcPts val="600"/>
              </a:spcAft>
              <a:buFont typeface="+mj-lt"/>
              <a:buNone/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Build Consensus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Facilitate discussions to reach a common understanding and agreement on the best approaches.</a:t>
            </a:r>
          </a:p>
          <a:p>
            <a:pPr algn="l">
              <a:spcAft>
                <a:spcPts val="600"/>
              </a:spcAft>
              <a:buFont typeface="+mj-lt"/>
              <a:buNone/>
            </a:pPr>
            <a:endParaRPr lang="en-US" b="1" i="0" dirty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Aft>
                <a:spcPts val="600"/>
              </a:spcAft>
              <a:buFont typeface="+mj-lt"/>
              <a:buNone/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Enhance Engagement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Engage participation from areas not always associated with project or problem.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839FB-97E0-8D98-B106-8C0C1346E2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E9132-5533-4C93-914C-A924BDA492C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7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D19B1-8198-030D-D41E-F7A4B588B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F2FBF9-CEEF-CE71-0B15-B9F6A23C13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9ABB3A-35AB-6C16-2303-54BE3409AB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B5DEA6-DE2A-1DC0-E7DC-AD327342C9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E9132-5533-4C93-914C-A924BDA492C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24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2363A"/>
                </a:solidFill>
                <a:effectLst/>
                <a:latin typeface="72"/>
              </a:rPr>
              <a:t>https://usf.az1.qualtrics.com/jfe/form/SV_3Q63hK52d4Wlr9Q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E9132-5533-4C93-914C-A924BDA492C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89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600"/>
              </a:spcAft>
              <a:buFont typeface="+mj-lt"/>
              <a:buNone/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Generate Innovative Ideas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Encourage creative thinking and brainstorming to produce new and unique solutions.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Aft>
                <a:spcPts val="600"/>
              </a:spcAft>
              <a:buFont typeface="+mj-lt"/>
              <a:buNone/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Foster Collaboration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Help faculty identify collaborators &amp; promote teamwork and interdisciplinary collaboration to leverage diverse perspectives.</a:t>
            </a:r>
          </a:p>
          <a:p>
            <a:pPr algn="l">
              <a:spcAft>
                <a:spcPts val="600"/>
              </a:spcAft>
              <a:buFont typeface="+mj-lt"/>
              <a:buNone/>
            </a:pPr>
            <a:endParaRPr lang="en-US" b="1" i="0" dirty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Aft>
                <a:spcPts val="600"/>
              </a:spcAft>
              <a:buFont typeface="+mj-lt"/>
              <a:buNone/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Identify Opportunities &amp; Improvements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Explore potential areas for development and improvement within a challenge.</a:t>
            </a:r>
          </a:p>
          <a:p>
            <a:pPr algn="l">
              <a:spcAft>
                <a:spcPts val="600"/>
              </a:spcAft>
              <a:buFont typeface="+mj-lt"/>
              <a:buNone/>
            </a:pPr>
            <a:endParaRPr lang="en-US" b="1" i="0" dirty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Aft>
                <a:spcPts val="600"/>
              </a:spcAft>
              <a:buFont typeface="+mj-lt"/>
              <a:buNone/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Solve Problems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Address complex issues by combining insights from various disciplines and stakeholders.</a:t>
            </a:r>
          </a:p>
          <a:p>
            <a:pPr algn="l">
              <a:spcAft>
                <a:spcPts val="600"/>
              </a:spcAft>
              <a:buFont typeface="+mj-lt"/>
              <a:buNone/>
            </a:pPr>
            <a:endParaRPr lang="en-US" b="1" i="0" dirty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Aft>
                <a:spcPts val="600"/>
              </a:spcAft>
              <a:buFont typeface="+mj-lt"/>
              <a:buNone/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Set Direction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Define clear objectives and strategies for moving forward with the proposed ideas.</a:t>
            </a:r>
          </a:p>
          <a:p>
            <a:pPr algn="l">
              <a:spcAft>
                <a:spcPts val="600"/>
              </a:spcAft>
              <a:buFont typeface="+mj-lt"/>
              <a:buNone/>
            </a:pPr>
            <a:endParaRPr lang="en-US" b="1" i="0" dirty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Aft>
                <a:spcPts val="600"/>
              </a:spcAft>
              <a:buFont typeface="+mj-lt"/>
              <a:buNone/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Build Consensus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Facilitate discussions to reach a common understanding and agreement on the best approaches.</a:t>
            </a:r>
          </a:p>
          <a:p>
            <a:pPr algn="l">
              <a:spcAft>
                <a:spcPts val="600"/>
              </a:spcAft>
              <a:buFont typeface="+mj-lt"/>
              <a:buNone/>
            </a:pPr>
            <a:endParaRPr lang="en-US" b="1" i="0" dirty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Aft>
                <a:spcPts val="600"/>
              </a:spcAft>
              <a:buFont typeface="+mj-lt"/>
              <a:buNone/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Enhance Engagement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Engage participation from areas not always associated with project or problem.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E9132-5533-4C93-914C-A924BDA492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95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E9132-5533-4C93-914C-A924BDA492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9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66B37-13C2-F9BD-8407-6D09C352E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900B3B-8C10-F490-0185-5421D40718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2895CA-9C35-2726-CE4C-19BCE64D7A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53A38-3A5B-7E48-14D7-BA650A908A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E9132-5533-4C93-914C-A924BDA492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82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00429-7260-D5A8-F759-80582A48B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B2A9D4-56F0-3E2A-13F5-E654426DA6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32CADD-0D0F-BAD8-6911-012E6DEF08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600"/>
              </a:spcAft>
              <a:buFont typeface="+mj-lt"/>
              <a:buNone/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Generate Innovative Ideas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Encourage creative thinking and brainstorming to produce new and unique solutions.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Aft>
                <a:spcPts val="600"/>
              </a:spcAft>
              <a:buFont typeface="+mj-lt"/>
              <a:buNone/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Foster Collaboration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Help faculty identify collaborators &amp; promote teamwork and interdisciplinary collaboration to leverage diverse perspectives.</a:t>
            </a:r>
          </a:p>
          <a:p>
            <a:pPr algn="l">
              <a:spcAft>
                <a:spcPts val="600"/>
              </a:spcAft>
              <a:buFont typeface="+mj-lt"/>
              <a:buNone/>
            </a:pPr>
            <a:endParaRPr lang="en-US" b="1" i="0" dirty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Aft>
                <a:spcPts val="600"/>
              </a:spcAft>
              <a:buFont typeface="+mj-lt"/>
              <a:buNone/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Identify Opportunities &amp; Improvements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Explore potential areas for development and improvement within a challenge.</a:t>
            </a:r>
          </a:p>
          <a:p>
            <a:pPr algn="l">
              <a:spcAft>
                <a:spcPts val="600"/>
              </a:spcAft>
              <a:buFont typeface="+mj-lt"/>
              <a:buNone/>
            </a:pPr>
            <a:endParaRPr lang="en-US" b="1" i="0" dirty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Aft>
                <a:spcPts val="600"/>
              </a:spcAft>
              <a:buFont typeface="+mj-lt"/>
              <a:buNone/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Solve Problems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Address complex issues by combining insights from various disciplines and stakeholders.</a:t>
            </a:r>
          </a:p>
          <a:p>
            <a:pPr algn="l">
              <a:spcAft>
                <a:spcPts val="600"/>
              </a:spcAft>
              <a:buFont typeface="+mj-lt"/>
              <a:buNone/>
            </a:pPr>
            <a:endParaRPr lang="en-US" b="1" i="0" dirty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Aft>
                <a:spcPts val="600"/>
              </a:spcAft>
              <a:buFont typeface="+mj-lt"/>
              <a:buNone/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Set Direction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Define clear objectives and strategies for moving forward with the proposed ideas.</a:t>
            </a:r>
          </a:p>
          <a:p>
            <a:pPr algn="l">
              <a:spcAft>
                <a:spcPts val="600"/>
              </a:spcAft>
              <a:buFont typeface="+mj-lt"/>
              <a:buNone/>
            </a:pPr>
            <a:endParaRPr lang="en-US" b="1" i="0" dirty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Aft>
                <a:spcPts val="600"/>
              </a:spcAft>
              <a:buFont typeface="+mj-lt"/>
              <a:buNone/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Build Consensus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Facilitate discussions to reach a common understanding and agreement on the best approaches.</a:t>
            </a:r>
          </a:p>
          <a:p>
            <a:pPr algn="l">
              <a:spcAft>
                <a:spcPts val="600"/>
              </a:spcAft>
              <a:buFont typeface="+mj-lt"/>
              <a:buNone/>
            </a:pPr>
            <a:endParaRPr lang="en-US" b="1" i="0" dirty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Aft>
                <a:spcPts val="600"/>
              </a:spcAft>
              <a:buFont typeface="+mj-lt"/>
              <a:buNone/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Enhance Engagement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Engage participation from areas not always associated with project or problem.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C1740-D358-B9B2-6BB1-8AEAD31E18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E9132-5533-4C93-914C-A924BDA492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20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803B7-5F58-B7BB-7A75-66BB928DD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2DE822-3D14-C185-BD51-75C61F7043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EE3596-6BEA-23CE-BDDA-F962AECD8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600"/>
              </a:spcAft>
              <a:buFont typeface="+mj-lt"/>
              <a:buNone/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Generate Innovative Ideas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Encourage creative thinking and brainstorming to produce new and unique solutions.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Aft>
                <a:spcPts val="600"/>
              </a:spcAft>
              <a:buFont typeface="+mj-lt"/>
              <a:buNone/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Foster Collaboration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Help faculty identify collaborators &amp; promote teamwork and interdisciplinary collaboration to leverage diverse perspectives.</a:t>
            </a:r>
          </a:p>
          <a:p>
            <a:pPr algn="l">
              <a:spcAft>
                <a:spcPts val="600"/>
              </a:spcAft>
              <a:buFont typeface="+mj-lt"/>
              <a:buNone/>
            </a:pPr>
            <a:endParaRPr lang="en-US" b="1" i="0" dirty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Aft>
                <a:spcPts val="600"/>
              </a:spcAft>
              <a:buFont typeface="+mj-lt"/>
              <a:buNone/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Identify Opportunities &amp; Improvements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Explore potential areas for development and improvement within a challenge.</a:t>
            </a:r>
          </a:p>
          <a:p>
            <a:pPr algn="l">
              <a:spcAft>
                <a:spcPts val="600"/>
              </a:spcAft>
              <a:buFont typeface="+mj-lt"/>
              <a:buNone/>
            </a:pPr>
            <a:endParaRPr lang="en-US" b="1" i="0" dirty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Aft>
                <a:spcPts val="600"/>
              </a:spcAft>
              <a:buFont typeface="+mj-lt"/>
              <a:buNone/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Solve Problems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Address complex issues by combining insights from various disciplines and stakeholders.</a:t>
            </a:r>
          </a:p>
          <a:p>
            <a:pPr algn="l">
              <a:spcAft>
                <a:spcPts val="600"/>
              </a:spcAft>
              <a:buFont typeface="+mj-lt"/>
              <a:buNone/>
            </a:pPr>
            <a:endParaRPr lang="en-US" b="1" i="0" dirty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Aft>
                <a:spcPts val="600"/>
              </a:spcAft>
              <a:buFont typeface="+mj-lt"/>
              <a:buNone/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Set Direction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Define clear objectives and strategies for moving forward with the proposed ideas.</a:t>
            </a:r>
          </a:p>
          <a:p>
            <a:pPr algn="l">
              <a:spcAft>
                <a:spcPts val="600"/>
              </a:spcAft>
              <a:buFont typeface="+mj-lt"/>
              <a:buNone/>
            </a:pPr>
            <a:endParaRPr lang="en-US" b="1" i="0" dirty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Aft>
                <a:spcPts val="600"/>
              </a:spcAft>
              <a:buFont typeface="+mj-lt"/>
              <a:buNone/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Build Consensus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Facilitate discussions to reach a common understanding and agreement on the best approaches.</a:t>
            </a:r>
          </a:p>
          <a:p>
            <a:pPr algn="l">
              <a:spcAft>
                <a:spcPts val="600"/>
              </a:spcAft>
              <a:buFont typeface="+mj-lt"/>
              <a:buNone/>
            </a:pPr>
            <a:endParaRPr lang="en-US" b="1" i="0" dirty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Aft>
                <a:spcPts val="600"/>
              </a:spcAft>
              <a:buFont typeface="+mj-lt"/>
              <a:buNone/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Enhance Engagement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Engage participation from areas not always associated with project or problem.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A030F-884F-8B36-5739-D6FB97787F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E9132-5533-4C93-914C-A924BDA492C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28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F5369-B634-3064-94D8-91A56FD5C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1BB06A-9319-944F-B12C-3AFB754579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3A2D92-EFEA-0DCA-CBAE-417A705242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3C001-9A31-A0D7-10B8-BB2CFB989C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E9132-5533-4C93-914C-A924BDA492C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19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D8E5F-AF3C-39C6-A682-1CE4CFD09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686B87-A1D7-E313-D2DC-5D0CBA37A9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138565-2122-4343-5610-CC285E2FAF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600"/>
              </a:spcAft>
              <a:buFont typeface="+mj-lt"/>
              <a:buNone/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Generate Innovative Ideas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Encourage creative thinking and brainstorming to produce new and unique solutions.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Aft>
                <a:spcPts val="600"/>
              </a:spcAft>
              <a:buFont typeface="+mj-lt"/>
              <a:buNone/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Foster Collaboration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Help faculty identify collaborators &amp; promote teamwork and interdisciplinary collaboration to leverage diverse perspectives.</a:t>
            </a:r>
          </a:p>
          <a:p>
            <a:pPr algn="l">
              <a:spcAft>
                <a:spcPts val="600"/>
              </a:spcAft>
              <a:buFont typeface="+mj-lt"/>
              <a:buNone/>
            </a:pPr>
            <a:endParaRPr lang="en-US" b="1" i="0" dirty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Aft>
                <a:spcPts val="600"/>
              </a:spcAft>
              <a:buFont typeface="+mj-lt"/>
              <a:buNone/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Identify Opportunities &amp; Improvements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Explore potential areas for development and improvement within a challenge.</a:t>
            </a:r>
          </a:p>
          <a:p>
            <a:pPr algn="l">
              <a:spcAft>
                <a:spcPts val="600"/>
              </a:spcAft>
              <a:buFont typeface="+mj-lt"/>
              <a:buNone/>
            </a:pPr>
            <a:endParaRPr lang="en-US" b="1" i="0" dirty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Aft>
                <a:spcPts val="600"/>
              </a:spcAft>
              <a:buFont typeface="+mj-lt"/>
              <a:buNone/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Solve Problems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Address complex issues by combining insights from various disciplines and stakeholders.</a:t>
            </a:r>
          </a:p>
          <a:p>
            <a:pPr algn="l">
              <a:spcAft>
                <a:spcPts val="600"/>
              </a:spcAft>
              <a:buFont typeface="+mj-lt"/>
              <a:buNone/>
            </a:pPr>
            <a:endParaRPr lang="en-US" b="1" i="0" dirty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Aft>
                <a:spcPts val="600"/>
              </a:spcAft>
              <a:buFont typeface="+mj-lt"/>
              <a:buNone/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Set Direction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Define clear objectives and strategies for moving forward with the proposed ideas.</a:t>
            </a:r>
          </a:p>
          <a:p>
            <a:pPr algn="l">
              <a:spcAft>
                <a:spcPts val="600"/>
              </a:spcAft>
              <a:buFont typeface="+mj-lt"/>
              <a:buNone/>
            </a:pPr>
            <a:endParaRPr lang="en-US" b="1" i="0" dirty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Aft>
                <a:spcPts val="600"/>
              </a:spcAft>
              <a:buFont typeface="+mj-lt"/>
              <a:buNone/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Build Consensus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Facilitate discussions to reach a common understanding and agreement on the best approaches.</a:t>
            </a:r>
          </a:p>
          <a:p>
            <a:pPr algn="l">
              <a:spcAft>
                <a:spcPts val="600"/>
              </a:spcAft>
              <a:buFont typeface="+mj-lt"/>
              <a:buNone/>
            </a:pPr>
            <a:endParaRPr lang="en-US" b="1" i="0" dirty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Aft>
                <a:spcPts val="600"/>
              </a:spcAft>
              <a:buFont typeface="+mj-lt"/>
              <a:buNone/>
            </a:pP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Enhance Engagement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Engage participation from areas not always associated with project or problem.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6700F6-0C36-4C93-6D18-39FCCA24A9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E9132-5533-4C93-914C-A924BDA492C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63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1DFF9-81FF-87DE-95E4-3267C2662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C77CD0-32A2-C76B-4AE3-A138BAD873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11AF01-18CD-2F5D-E183-C05C538438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F0180-6BAA-A892-50D5-829E407905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E9132-5533-4C93-914C-A924BDA492C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54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rry image of a blue and white sky&#10;&#10;Description automatically generated">
            <a:extLst>
              <a:ext uri="{FF2B5EF4-FFF2-40B4-BE49-F238E27FC236}">
                <a16:creationId xmlns:a16="http://schemas.microsoft.com/office/drawing/2014/main" id="{BB792A40-F748-4688-8A95-A0924CF8DE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53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and blue rectangle&#10;&#10;Description automatically generated">
            <a:extLst>
              <a:ext uri="{FF2B5EF4-FFF2-40B4-BE49-F238E27FC236}">
                <a16:creationId xmlns:a16="http://schemas.microsoft.com/office/drawing/2014/main" id="{B729BD23-085D-4D6B-821A-15E5C1B30F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71"/>
          <a:stretch/>
        </p:blipFill>
        <p:spPr>
          <a:xfrm rot="10800000">
            <a:off x="-1" y="-1"/>
            <a:ext cx="7424381" cy="6857999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6D4F390-9FE5-41C9-95A1-3AA982F4445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58063" y="1569493"/>
            <a:ext cx="6368716" cy="4626591"/>
          </a:xfrm>
        </p:spPr>
        <p:txBody>
          <a:bodyPr/>
          <a:lstStyle>
            <a:lvl1pPr marL="0" indent="0">
              <a:buNone/>
              <a:defRPr sz="3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7530E8A-CD32-4350-B5D3-20853298B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8063" y="487463"/>
            <a:ext cx="6368716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838379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and blue rectangle&#10;&#10;Description automatically generated">
            <a:extLst>
              <a:ext uri="{FF2B5EF4-FFF2-40B4-BE49-F238E27FC236}">
                <a16:creationId xmlns:a16="http://schemas.microsoft.com/office/drawing/2014/main" id="{B729BD23-085D-4D6B-821A-15E5C1B30F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71"/>
          <a:stretch/>
        </p:blipFill>
        <p:spPr>
          <a:xfrm rot="10800000">
            <a:off x="-1" y="-1"/>
            <a:ext cx="7424381" cy="68579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75382-460C-49A5-9C13-5DFF722699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58063" y="1556083"/>
            <a:ext cx="6172200" cy="4800267"/>
          </a:xfrm>
        </p:spPr>
        <p:txBody>
          <a:bodyPr/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0E805C-EBA1-45FE-A583-72BB344DF669}"/>
              </a:ext>
            </a:extLst>
          </p:cNvPr>
          <p:cNvSpPr txBox="1">
            <a:spLocks/>
          </p:cNvSpPr>
          <p:nvPr userDrawn="1"/>
        </p:nvSpPr>
        <p:spPr>
          <a:xfrm>
            <a:off x="5358063" y="501650"/>
            <a:ext cx="5997325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005397"/>
                </a:solidFill>
                <a:latin typeface="Avenir Next LT Pro Light" panose="020B03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497430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and blue rectangle&#10;&#10;Description automatically generated">
            <a:extLst>
              <a:ext uri="{FF2B5EF4-FFF2-40B4-BE49-F238E27FC236}">
                <a16:creationId xmlns:a16="http://schemas.microsoft.com/office/drawing/2014/main" id="{E8DCE00F-2CBF-4915-8721-0DE2C97460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2"/>
          <a:stretch/>
        </p:blipFill>
        <p:spPr>
          <a:xfrm>
            <a:off x="3368842" y="0"/>
            <a:ext cx="8823158" cy="6858000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CD157F6-0E44-4927-BDAB-27D3D57FDA6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58063" y="2021306"/>
            <a:ext cx="6368716" cy="4576648"/>
          </a:xfrm>
        </p:spPr>
        <p:txBody>
          <a:bodyPr/>
          <a:lstStyle>
            <a:lvl1pPr marL="0" indent="0">
              <a:buNone/>
              <a:defRPr sz="3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A266408-E4AB-4424-AAF6-154E07A1B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8063" y="260046"/>
            <a:ext cx="6368716" cy="158812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78687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35014-6793-41E4-B66F-4DC6BBEAD5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07791"/>
            <a:ext cx="7259052" cy="84023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Google Shape;59;p11">
            <a:extLst>
              <a:ext uri="{FF2B5EF4-FFF2-40B4-BE49-F238E27FC236}">
                <a16:creationId xmlns:a16="http://schemas.microsoft.com/office/drawing/2014/main" id="{50B2076C-A44F-426B-90C0-285A8FFC1AC8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457201" y="1620253"/>
            <a:ext cx="7259052" cy="4704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3000">
                <a:latin typeface="Avenir Next LT Pro" panose="020B0504020202020204" pitchFamily="34" charset="0"/>
              </a:defRPr>
            </a:lvl1pPr>
            <a:lvl2pPr marL="914400" lvl="1" indent="-32004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2pPr>
            <a:lvl3pPr marL="1371600" lvl="2" indent="-320039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3pPr>
            <a:lvl4pPr marL="1828800" lvl="3" indent="-320039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4pPr>
            <a:lvl5pPr marL="2286000" lvl="4" indent="-320039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1D82DA-C134-474F-91A6-87B8FE28F9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3"/>
          <a:stretch/>
        </p:blipFill>
        <p:spPr>
          <a:xfrm>
            <a:off x="8115300" y="0"/>
            <a:ext cx="4076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16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blue background&#10;&#10;Description automatically generated">
            <a:extLst>
              <a:ext uri="{FF2B5EF4-FFF2-40B4-BE49-F238E27FC236}">
                <a16:creationId xmlns:a16="http://schemas.microsoft.com/office/drawing/2014/main" id="{53AA26C0-AA5F-4123-BDCC-5FA7C9CEC1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22"/>
          <a:stretch/>
        </p:blipFill>
        <p:spPr>
          <a:xfrm>
            <a:off x="0" y="0"/>
            <a:ext cx="12192000" cy="190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F1E791-DB84-4ED1-8774-1EA9DBCF04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Google Shape;63;p12">
            <a:extLst>
              <a:ext uri="{FF2B5EF4-FFF2-40B4-BE49-F238E27FC236}">
                <a16:creationId xmlns:a16="http://schemas.microsoft.com/office/drawing/2014/main" id="{B094F778-DBE2-4822-9542-741CADA053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43000" y="2130724"/>
            <a:ext cx="10210800" cy="431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000"/>
            </a:lvl1pPr>
            <a:lvl2pPr marL="914400" lvl="1" indent="-37084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  <a:defRPr/>
            </a:lvl2pPr>
            <a:lvl3pPr marL="1371600" lvl="2" indent="-36068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80"/>
              <a:buChar char="•"/>
              <a:defRPr/>
            </a:lvl3pPr>
            <a:lvl4pPr marL="1828800" lvl="3" indent="-350519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20"/>
              <a:buChar char="•"/>
              <a:defRPr/>
            </a:lvl4pPr>
            <a:lvl5pPr marL="2286000" lvl="4" indent="-34036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0745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rry image of a blue and white sky&#10;&#10;Description automatically generated">
            <a:extLst>
              <a:ext uri="{FF2B5EF4-FFF2-40B4-BE49-F238E27FC236}">
                <a16:creationId xmlns:a16="http://schemas.microsoft.com/office/drawing/2014/main" id="{E790FCEA-0AC5-4F92-AEBA-F6C47FBC46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" t="25672" r="-1"/>
          <a:stretch/>
        </p:blipFill>
        <p:spPr>
          <a:xfrm>
            <a:off x="4548" y="0"/>
            <a:ext cx="12187452" cy="6858000"/>
          </a:xfrm>
          <a:prstGeom prst="rect">
            <a:avLst/>
          </a:prstGeom>
        </p:spPr>
      </p:pic>
      <p:pic>
        <p:nvPicPr>
          <p:cNvPr id="10" name="Picture 9" descr="A colorful cubes on a black background&#10;&#10;Description automatically generated">
            <a:extLst>
              <a:ext uri="{FF2B5EF4-FFF2-40B4-BE49-F238E27FC236}">
                <a16:creationId xmlns:a16="http://schemas.microsoft.com/office/drawing/2014/main" id="{AC4F787F-9B7B-4763-9185-ECBC2B149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" t="74311" r="55265" b="12"/>
          <a:stretch/>
        </p:blipFill>
        <p:spPr>
          <a:xfrm rot="10800000">
            <a:off x="8229598" y="3978321"/>
            <a:ext cx="3957853" cy="2879679"/>
          </a:xfrm>
          <a:prstGeom prst="rect">
            <a:avLst/>
          </a:prstGeom>
        </p:spPr>
      </p:pic>
      <p:sp>
        <p:nvSpPr>
          <p:cNvPr id="7" name="Google Shape;66;p13">
            <a:extLst>
              <a:ext uri="{FF2B5EF4-FFF2-40B4-BE49-F238E27FC236}">
                <a16:creationId xmlns:a16="http://schemas.microsoft.com/office/drawing/2014/main" id="{80502410-B59A-4706-8F5D-3005DFD2F5D2}"/>
              </a:ext>
            </a:extLst>
          </p:cNvPr>
          <p:cNvSpPr/>
          <p:nvPr userDrawn="1"/>
        </p:nvSpPr>
        <p:spPr>
          <a:xfrm>
            <a:off x="433037" y="399814"/>
            <a:ext cx="11213629" cy="60583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AAAB45-B6F6-411A-A184-A847A5DD5F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607790"/>
            <a:ext cx="9906000" cy="14051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Google Shape;63;p12">
            <a:extLst>
              <a:ext uri="{FF2B5EF4-FFF2-40B4-BE49-F238E27FC236}">
                <a16:creationId xmlns:a16="http://schemas.microsoft.com/office/drawing/2014/main" id="{D60FC5E2-78E9-4E9E-BDB1-0C52740922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43000" y="2130725"/>
            <a:ext cx="9906000" cy="4209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000"/>
            </a:lvl1pPr>
            <a:lvl2pPr marL="914400" lvl="1" indent="-37084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  <a:defRPr/>
            </a:lvl2pPr>
            <a:lvl3pPr marL="1371600" lvl="2" indent="-36068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80"/>
              <a:buChar char="•"/>
              <a:defRPr/>
            </a:lvl3pPr>
            <a:lvl4pPr marL="1828800" lvl="3" indent="-350519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20"/>
              <a:buChar char="•"/>
              <a:defRPr/>
            </a:lvl4pPr>
            <a:lvl5pPr marL="2286000" lvl="4" indent="-34036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4340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rry image of a blue and white sky&#10;&#10;Description automatically generated">
            <a:extLst>
              <a:ext uri="{FF2B5EF4-FFF2-40B4-BE49-F238E27FC236}">
                <a16:creationId xmlns:a16="http://schemas.microsoft.com/office/drawing/2014/main" id="{E790FCEA-0AC5-4F92-AEBA-F6C47FBC46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" t="25672" r="-1"/>
          <a:stretch/>
        </p:blipFill>
        <p:spPr>
          <a:xfrm>
            <a:off x="4548" y="0"/>
            <a:ext cx="12187452" cy="6858000"/>
          </a:xfrm>
          <a:prstGeom prst="rect">
            <a:avLst/>
          </a:prstGeom>
        </p:spPr>
      </p:pic>
      <p:pic>
        <p:nvPicPr>
          <p:cNvPr id="10" name="Picture 9" descr="A colorful cubes on a black background&#10;&#10;Description automatically generated">
            <a:extLst>
              <a:ext uri="{FF2B5EF4-FFF2-40B4-BE49-F238E27FC236}">
                <a16:creationId xmlns:a16="http://schemas.microsoft.com/office/drawing/2014/main" id="{AC4F787F-9B7B-4763-9185-ECBC2B149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" t="74311" r="55265" b="12"/>
          <a:stretch/>
        </p:blipFill>
        <p:spPr>
          <a:xfrm rot="10800000">
            <a:off x="8229598" y="3978321"/>
            <a:ext cx="3957853" cy="2879679"/>
          </a:xfrm>
          <a:prstGeom prst="rect">
            <a:avLst/>
          </a:prstGeom>
        </p:spPr>
      </p:pic>
      <p:sp>
        <p:nvSpPr>
          <p:cNvPr id="8" name="Google Shape;66;p13">
            <a:extLst>
              <a:ext uri="{FF2B5EF4-FFF2-40B4-BE49-F238E27FC236}">
                <a16:creationId xmlns:a16="http://schemas.microsoft.com/office/drawing/2014/main" id="{249D1A99-EC2E-4EE3-97C1-729D4E50BB26}"/>
              </a:ext>
            </a:extLst>
          </p:cNvPr>
          <p:cNvSpPr/>
          <p:nvPr userDrawn="1"/>
        </p:nvSpPr>
        <p:spPr>
          <a:xfrm>
            <a:off x="433037" y="399814"/>
            <a:ext cx="11213629" cy="60583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" name="Google Shape;72;p14">
            <a:extLst>
              <a:ext uri="{FF2B5EF4-FFF2-40B4-BE49-F238E27FC236}">
                <a16:creationId xmlns:a16="http://schemas.microsoft.com/office/drawing/2014/main" id="{94B80B31-8EB0-4A1A-A678-2221FAE2E9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0" y="681037"/>
            <a:ext cx="9906000" cy="123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732C"/>
              </a:buClr>
              <a:buSzPts val="5400"/>
              <a:buFont typeface="Calibri"/>
              <a:buNone/>
              <a:defRPr i="0">
                <a:solidFill>
                  <a:srgbClr val="005397"/>
                </a:solidFill>
                <a:latin typeface="Avenir Next LT Pro Light" panose="020B03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" name="Google Shape;73;p14">
            <a:extLst>
              <a:ext uri="{FF2B5EF4-FFF2-40B4-BE49-F238E27FC236}">
                <a16:creationId xmlns:a16="http://schemas.microsoft.com/office/drawing/2014/main" id="{C409D12D-DFF6-47A5-96C4-3F016BD016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43000" y="1924493"/>
            <a:ext cx="4876800" cy="425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3000">
                <a:latin typeface="Avenir Next LT Pro" panose="020B0504020202020204" pitchFamily="34" charset="0"/>
              </a:defRPr>
            </a:lvl1pPr>
            <a:lvl2pPr marL="914400" lvl="1" indent="-32004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2pPr>
            <a:lvl3pPr marL="1371600" lvl="2" indent="-320039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3pPr>
            <a:lvl4pPr marL="1828800" lvl="3" indent="-320039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4pPr>
            <a:lvl5pPr marL="2286000" lvl="4" indent="-320039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3" name="Google Shape;74;p14">
            <a:extLst>
              <a:ext uri="{FF2B5EF4-FFF2-40B4-BE49-F238E27FC236}">
                <a16:creationId xmlns:a16="http://schemas.microsoft.com/office/drawing/2014/main" id="{7AE6A499-183C-4D59-AEBA-A69D155FBA0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2200" y="1924493"/>
            <a:ext cx="4876800" cy="425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3000">
                <a:latin typeface="Avenir Next LT Pro" panose="020B0504020202020204" pitchFamily="34" charset="0"/>
                <a:cs typeface="Calibri" panose="020F0502020204030204" pitchFamily="34" charset="0"/>
              </a:defRPr>
            </a:lvl1pPr>
            <a:lvl2pPr marL="914400" lvl="1" indent="-32004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2pPr>
            <a:lvl3pPr marL="1371600" lvl="2" indent="-320039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3pPr>
            <a:lvl4pPr marL="1828800" lvl="3" indent="-320039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4pPr>
            <a:lvl5pPr marL="2286000" lvl="4" indent="-320039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6384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rry image of a blue and white sky&#10;&#10;Description automatically generated">
            <a:extLst>
              <a:ext uri="{FF2B5EF4-FFF2-40B4-BE49-F238E27FC236}">
                <a16:creationId xmlns:a16="http://schemas.microsoft.com/office/drawing/2014/main" id="{4CA82D53-B390-4245-B843-19B7DE09C1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Google Shape;72;p14">
            <a:extLst>
              <a:ext uri="{FF2B5EF4-FFF2-40B4-BE49-F238E27FC236}">
                <a16:creationId xmlns:a16="http://schemas.microsoft.com/office/drawing/2014/main" id="{6D1FD41A-0D24-49CE-AE60-3F405E731CD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133494" y="2811740"/>
            <a:ext cx="3925012" cy="123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732C"/>
              </a:buClr>
              <a:buSzPts val="5400"/>
              <a:buFont typeface="Calibri"/>
              <a:buNone/>
              <a:defRPr i="0">
                <a:solidFill>
                  <a:srgbClr val="005397"/>
                </a:solidFill>
                <a:latin typeface="Avenir Next LT Pro Light" panose="020B03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Click to add title</a:t>
            </a:r>
            <a:endParaRPr dirty="0"/>
          </a:p>
        </p:txBody>
      </p:sp>
      <p:pic>
        <p:nvPicPr>
          <p:cNvPr id="6" name="Picture 5" descr="A colorful cubes on a black background&#10;&#10;Description automatically generated">
            <a:extLst>
              <a:ext uri="{FF2B5EF4-FFF2-40B4-BE49-F238E27FC236}">
                <a16:creationId xmlns:a16="http://schemas.microsoft.com/office/drawing/2014/main" id="{A8E1FD4F-8AE5-49F9-B37E-3D9618E02B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71" r="1518" b="60995"/>
          <a:stretch/>
        </p:blipFill>
        <p:spPr>
          <a:xfrm>
            <a:off x="8529851" y="0"/>
            <a:ext cx="3643953" cy="330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8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rry image of a blue and white sky&#10;&#10;Description automatically generated">
            <a:extLst>
              <a:ext uri="{FF2B5EF4-FFF2-40B4-BE49-F238E27FC236}">
                <a16:creationId xmlns:a16="http://schemas.microsoft.com/office/drawing/2014/main" id="{4CA82D53-B390-4245-B843-19B7DE09C1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Google Shape;72;p14">
            <a:extLst>
              <a:ext uri="{FF2B5EF4-FFF2-40B4-BE49-F238E27FC236}">
                <a16:creationId xmlns:a16="http://schemas.microsoft.com/office/drawing/2014/main" id="{6D1FD41A-0D24-49CE-AE60-3F405E731CD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1122" y="3198950"/>
            <a:ext cx="9906000" cy="123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732C"/>
              </a:buClr>
              <a:buSzPts val="5400"/>
              <a:buFont typeface="Calibri"/>
              <a:buNone/>
              <a:defRPr i="0">
                <a:solidFill>
                  <a:srgbClr val="005397"/>
                </a:solidFill>
                <a:latin typeface="Avenir Next LT Pro Light" panose="020B03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Click to add title</a:t>
            </a:r>
            <a:endParaRPr dirty="0"/>
          </a:p>
        </p:txBody>
      </p:sp>
      <p:pic>
        <p:nvPicPr>
          <p:cNvPr id="6" name="Picture 5" descr="A colorful cubes on a black background&#10;&#10;Description automatically generated">
            <a:extLst>
              <a:ext uri="{FF2B5EF4-FFF2-40B4-BE49-F238E27FC236}">
                <a16:creationId xmlns:a16="http://schemas.microsoft.com/office/drawing/2014/main" id="{A8E1FD4F-8AE5-49F9-B37E-3D9618E02B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71" r="1518" b="60995"/>
          <a:stretch/>
        </p:blipFill>
        <p:spPr>
          <a:xfrm>
            <a:off x="8529851" y="0"/>
            <a:ext cx="3643953" cy="330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3B04267D-10B5-49A6-A2DF-F763FCCB95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1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orful cubes with dots&#10;&#10;Description automatically generated">
            <a:extLst>
              <a:ext uri="{FF2B5EF4-FFF2-40B4-BE49-F238E27FC236}">
                <a16:creationId xmlns:a16="http://schemas.microsoft.com/office/drawing/2014/main" id="{65A675FF-D993-45CB-84A4-30AB93891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47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27E5DD-985F-47C6-9B63-E0CD8307B1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57875" y="3429000"/>
            <a:ext cx="5972175" cy="1362074"/>
          </a:xfrm>
        </p:spPr>
        <p:txBody>
          <a:bodyPr anchor="b"/>
          <a:lstStyle>
            <a:lvl1pPr algn="r">
              <a:defRPr sz="5400" b="1">
                <a:solidFill>
                  <a:srgbClr val="005397"/>
                </a:solidFill>
                <a:latin typeface="Avenir Next LT Pro Light" panose="020B03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DEB2E-C3B1-4966-9645-A6CEB177DC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57874" y="4914901"/>
            <a:ext cx="5972175" cy="706860"/>
          </a:xfrm>
        </p:spPr>
        <p:txBody>
          <a:bodyPr/>
          <a:lstStyle>
            <a:lvl1pPr marL="0" indent="0" algn="r">
              <a:buNone/>
              <a:defRPr sz="3000" b="1">
                <a:latin typeface="Avenir Next LT Pro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8" name="Picture 7" descr="A logo with text and a globe in a circle&#10;&#10;Description automatically generated">
            <a:extLst>
              <a:ext uri="{FF2B5EF4-FFF2-40B4-BE49-F238E27FC236}">
                <a16:creationId xmlns:a16="http://schemas.microsoft.com/office/drawing/2014/main" id="{ED554983-C4AA-40E5-8048-FDBF4B2E63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7" y="-37568"/>
            <a:ext cx="2722029" cy="272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3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rry image of a blue and white sky&#10;&#10;Description automatically generated">
            <a:extLst>
              <a:ext uri="{FF2B5EF4-FFF2-40B4-BE49-F238E27FC236}">
                <a16:creationId xmlns:a16="http://schemas.microsoft.com/office/drawing/2014/main" id="{C16DCE37-E408-4E1F-A03B-1A9570D9F1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9D5B46-7895-4113-BD04-63F25396BD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082" y="3243340"/>
            <a:ext cx="10515600" cy="923330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ED50F8A-7731-4601-9360-8875D236DB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1082" y="4310810"/>
            <a:ext cx="10515600" cy="70686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>
              <a:buNone/>
              <a:defRPr sz="3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538011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lorful cubes and stripes&#10;&#10;Description automatically generated">
            <a:extLst>
              <a:ext uri="{FF2B5EF4-FFF2-40B4-BE49-F238E27FC236}">
                <a16:creationId xmlns:a16="http://schemas.microsoft.com/office/drawing/2014/main" id="{E1CDD724-282A-4F32-B5DD-715F2E0CA5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48"/>
          <a:stretch/>
        </p:blipFill>
        <p:spPr>
          <a:xfrm>
            <a:off x="7533564" y="0"/>
            <a:ext cx="465843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8E1242-1CD5-4FEB-9EF9-F633C4C838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65783"/>
            <a:ext cx="7198895" cy="84023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7F06F-8F22-44C8-8F19-32C2CD083F0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583617"/>
            <a:ext cx="7198895" cy="507831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9" name="Picture 8" descr="A logo with text and a globe in a circle&#10;&#10;Description automatically generated">
            <a:extLst>
              <a:ext uri="{FF2B5EF4-FFF2-40B4-BE49-F238E27FC236}">
                <a16:creationId xmlns:a16="http://schemas.microsoft.com/office/drawing/2014/main" id="{632B9578-748E-4074-8868-E8CD89EEC0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976" y="554542"/>
            <a:ext cx="2722029" cy="272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22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7BE08-8E14-4DFD-A6CB-E29BCDC5CC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18495"/>
            <a:ext cx="10515600" cy="84023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49F988-725C-44C2-96D8-4949BD1CBED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892968"/>
            <a:ext cx="10515600" cy="706860"/>
          </a:xfrm>
        </p:spPr>
        <p:txBody>
          <a:bodyPr/>
          <a:lstStyle>
            <a:lvl1pPr>
              <a:buNone/>
              <a:defRPr sz="3000"/>
            </a:lvl1pPr>
          </a:lstStyle>
          <a:p>
            <a:pPr lvl="0"/>
            <a:r>
              <a:rPr lang="en-US" dirty="0"/>
              <a:t>Click to text</a:t>
            </a:r>
          </a:p>
        </p:txBody>
      </p:sp>
    </p:spTree>
    <p:extLst>
      <p:ext uri="{BB962C8B-B14F-4D97-AF65-F5344CB8AC3E}">
        <p14:creationId xmlns:p14="http://schemas.microsoft.com/office/powerpoint/2010/main" val="191778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2EB8DB8-F49C-4A69-ADA4-2257C94C1A1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764632"/>
            <a:ext cx="4197433" cy="45720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D5573B9-12AC-4F14-9ECB-04ADADD85A8F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836612" y="987425"/>
            <a:ext cx="4197433" cy="829779"/>
          </a:xfrm>
        </p:spPr>
        <p:txBody>
          <a:bodyPr/>
          <a:lstStyle>
            <a:lvl1pPr marL="0" indent="0">
              <a:buNone/>
              <a:defRPr sz="3600" b="1">
                <a:solidFill>
                  <a:srgbClr val="005397"/>
                </a:solidFill>
                <a:latin typeface="Avenir Next LT Pro Light" panose="020B03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5760F29-8A8A-41DA-8620-07EB7BE4DA0B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207937" y="987424"/>
            <a:ext cx="6368716" cy="5349207"/>
          </a:xfrm>
        </p:spPr>
        <p:txBody>
          <a:bodyPr/>
          <a:lstStyle>
            <a:lvl1pPr marL="0" indent="0">
              <a:buNone/>
              <a:defRPr sz="3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501922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0;p7">
            <a:extLst>
              <a:ext uri="{FF2B5EF4-FFF2-40B4-BE49-F238E27FC236}">
                <a16:creationId xmlns:a16="http://schemas.microsoft.com/office/drawing/2014/main" id="{6AFFD4B7-4830-4B02-827F-894986B980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732C"/>
              </a:buClr>
              <a:buSzPts val="5400"/>
              <a:buFont typeface="Calibri"/>
              <a:buNone/>
              <a:defRPr i="0">
                <a:latin typeface="Avenir Next LT Pro Light" panose="020B03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" name="Google Shape;41;p7">
            <a:extLst>
              <a:ext uri="{FF2B5EF4-FFF2-40B4-BE49-F238E27FC236}">
                <a16:creationId xmlns:a16="http://schemas.microsoft.com/office/drawing/2014/main" id="{6BA7E32A-FB7F-4508-8495-60F6FE02F1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8" y="1957135"/>
            <a:ext cx="5157787" cy="77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000" b="1" cap="none">
                <a:solidFill>
                  <a:srgbClr val="005397"/>
                </a:solidFill>
                <a:latin typeface="Avenir Next LT Pro" panose="020B0504020202020204" pitchFamily="34" charset="0"/>
              </a:defRPr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 b="1"/>
            </a:lvl2pPr>
            <a:lvl3pPr marL="1371600" lvl="2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 b="1"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4pPr>
            <a:lvl5pPr marL="2286000" lvl="4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lang="en-US" dirty="0"/>
          </a:p>
        </p:txBody>
      </p:sp>
      <p:sp>
        <p:nvSpPr>
          <p:cNvPr id="7" name="Google Shape;42;p7">
            <a:extLst>
              <a:ext uri="{FF2B5EF4-FFF2-40B4-BE49-F238E27FC236}">
                <a16:creationId xmlns:a16="http://schemas.microsoft.com/office/drawing/2014/main" id="{0F7F89E2-DBE3-4F72-A239-A9F3B820910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8" y="2824683"/>
            <a:ext cx="5157787" cy="359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3000">
                <a:latin typeface="Avenir Next LT Pro" panose="020B0504020202020204" pitchFamily="34" charset="0"/>
                <a:cs typeface="Calibri" panose="020F0502020204030204" pitchFamily="34" charset="0"/>
              </a:defRPr>
            </a:lvl1pPr>
            <a:lvl2pPr marL="914400" lvl="1" indent="-32004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2pPr>
            <a:lvl3pPr marL="1371600" lvl="2" indent="-320039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3pPr>
            <a:lvl4pPr marL="1828800" lvl="3" indent="-320039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4pPr>
            <a:lvl5pPr marL="2286000" lvl="4" indent="-320039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" name="Google Shape;44;p7">
            <a:extLst>
              <a:ext uri="{FF2B5EF4-FFF2-40B4-BE49-F238E27FC236}">
                <a16:creationId xmlns:a16="http://schemas.microsoft.com/office/drawing/2014/main" id="{3DC975A4-D4A5-4B03-A9D3-8B177E44E154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6172200" y="2824683"/>
            <a:ext cx="5183188" cy="359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3000">
                <a:latin typeface="Avenir Next LT Pro" panose="020B0504020202020204" pitchFamily="34" charset="0"/>
                <a:cs typeface="Calibri" panose="020F0502020204030204" pitchFamily="34" charset="0"/>
              </a:defRPr>
            </a:lvl1pPr>
            <a:lvl2pPr marL="914400" lvl="1" indent="-32004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2pPr>
            <a:lvl3pPr marL="1371600" lvl="2" indent="-320039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3pPr>
            <a:lvl4pPr marL="1828800" lvl="3" indent="-320039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4pPr>
            <a:lvl5pPr marL="2286000" lvl="4" indent="-320039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" name="Google Shape;41;p7">
            <a:extLst>
              <a:ext uri="{FF2B5EF4-FFF2-40B4-BE49-F238E27FC236}">
                <a16:creationId xmlns:a16="http://schemas.microsoft.com/office/drawing/2014/main" id="{D5BA8DC2-4864-4CB4-8DA5-1DCC2C4CB707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6172200" y="1954754"/>
            <a:ext cx="5180012" cy="77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000" b="1" cap="none">
                <a:solidFill>
                  <a:srgbClr val="005397"/>
                </a:solidFill>
                <a:latin typeface="Avenir Next LT Pro" panose="020B0504020202020204" pitchFamily="34" charset="0"/>
              </a:defRPr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 b="1"/>
            </a:lvl2pPr>
            <a:lvl3pPr marL="1371600" lvl="2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 b="1"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4pPr>
            <a:lvl5pPr marL="2286000" lvl="4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798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EF408-995B-4189-81AF-BBA4AAABCE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8D79D24-83AC-40A8-90EA-D8A7FFA2FF0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87606" y="1692321"/>
            <a:ext cx="9370894" cy="4557887"/>
          </a:xfrm>
        </p:spPr>
        <p:txBody>
          <a:bodyPr/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images or charts</a:t>
            </a:r>
          </a:p>
        </p:txBody>
      </p:sp>
    </p:spTree>
    <p:extLst>
      <p:ext uri="{BB962C8B-B14F-4D97-AF65-F5344CB8AC3E}">
        <p14:creationId xmlns:p14="http://schemas.microsoft.com/office/powerpoint/2010/main" val="314916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96565A-70C5-4A05-90DE-810378D3A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7791"/>
            <a:ext cx="10515600" cy="84023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09EDC-F782-45CB-9DF1-7CD80379F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70686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A0DA0-542C-4139-B4C3-01686C86D9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15300" y="6359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fld id="{0DB50439-A2AB-4777-A8B7-689A975AD9CF}" type="datetimeFigureOut">
              <a:rPr lang="en-US" smtClean="0"/>
              <a:pPr/>
              <a:t>4/27/2025</a:t>
            </a:fld>
            <a:endParaRPr lang="en-US" sz="11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F4F8F-9985-42B3-9126-6C4365A68B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3750" y="6356350"/>
            <a:ext cx="400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9DA41-2616-472A-96AB-E45840229E3E}" type="slidenum">
              <a:rPr lang="en-US" smtClean="0"/>
              <a:pPr/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76104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49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66" r:id="rId9"/>
    <p:sldLayoutId id="2147483656" r:id="rId10"/>
    <p:sldLayoutId id="2147483667" r:id="rId11"/>
    <p:sldLayoutId id="2147483657" r:id="rId12"/>
    <p:sldLayoutId id="2147483658" r:id="rId13"/>
    <p:sldLayoutId id="2147483661" r:id="rId14"/>
    <p:sldLayoutId id="2147483662" r:id="rId15"/>
    <p:sldLayoutId id="2147483668" r:id="rId16"/>
    <p:sldLayoutId id="2147483665" r:id="rId17"/>
    <p:sldLayoutId id="214748366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005397"/>
          </a:solidFill>
          <a:latin typeface="Avenir Next LT Pro Light" panose="020B03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mattinglym@usf.ed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43AF-CEEB-42AE-87D8-47052277F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7875" y="1191303"/>
            <a:ext cx="5972175" cy="2529923"/>
          </a:xfrm>
        </p:spPr>
        <p:txBody>
          <a:bodyPr/>
          <a:lstStyle/>
          <a:p>
            <a:r>
              <a:rPr lang="en-US" sz="4400" dirty="0"/>
              <a:t>An Inside Look at the Nuanced Art of Large-Scale, Interdisciplinary Ideation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38059-AD28-47C7-80C9-D903B6D3A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7875" y="4064509"/>
            <a:ext cx="5972175" cy="170816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100" dirty="0">
                <a:solidFill>
                  <a:srgbClr val="005397"/>
                </a:solidFill>
              </a:rPr>
              <a:t>Miranda Mattingly,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100" b="0" dirty="0">
                <a:solidFill>
                  <a:srgbClr val="005397"/>
                </a:solidFill>
              </a:rPr>
              <a:t>Associate Director, Strategic Initiatives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100" b="0" dirty="0">
                <a:solidFill>
                  <a:srgbClr val="005397"/>
                </a:solidFill>
              </a:rPr>
              <a:t>USF Research Development Institute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100" b="0" dirty="0">
              <a:solidFill>
                <a:srgbClr val="005397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100" b="0" dirty="0">
                <a:solidFill>
                  <a:srgbClr val="005397"/>
                </a:solidFill>
              </a:rPr>
              <a:t>4.28.2025</a:t>
            </a:r>
          </a:p>
        </p:txBody>
      </p:sp>
    </p:spTree>
    <p:extLst>
      <p:ext uri="{BB962C8B-B14F-4D97-AF65-F5344CB8AC3E}">
        <p14:creationId xmlns:p14="http://schemas.microsoft.com/office/powerpoint/2010/main" val="3716296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13791D-F49D-418D-2361-9C61F2442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005" y="2643847"/>
            <a:ext cx="3637031" cy="2086725"/>
          </a:xfrm>
        </p:spPr>
        <p:txBody>
          <a:bodyPr/>
          <a:lstStyle/>
          <a:p>
            <a:r>
              <a:rPr lang="en-US" sz="4800" dirty="0"/>
              <a:t>Types of Ideation Sessions</a:t>
            </a:r>
          </a:p>
        </p:txBody>
      </p:sp>
      <p:pic>
        <p:nvPicPr>
          <p:cNvPr id="6" name="Content Placeholder 5" descr="Person with idea concept">
            <a:extLst>
              <a:ext uri="{FF2B5EF4-FFF2-40B4-BE49-F238E27FC236}">
                <a16:creationId xmlns:a16="http://schemas.microsoft.com/office/drawing/2014/main" id="{988F29C0-8483-8222-2983-FEB348A98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6597" r="-1" b="20535"/>
          <a:stretch/>
        </p:blipFill>
        <p:spPr>
          <a:xfrm>
            <a:off x="741262" y="867156"/>
            <a:ext cx="6401139" cy="512368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67949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B9A13B-01C1-5BC3-9017-62C29E915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3;p24">
            <a:extLst>
              <a:ext uri="{FF2B5EF4-FFF2-40B4-BE49-F238E27FC236}">
                <a16:creationId xmlns:a16="http://schemas.microsoft.com/office/drawing/2014/main" id="{F69DDB5C-1432-847F-5ADC-18A0985634AE}"/>
              </a:ext>
            </a:extLst>
          </p:cNvPr>
          <p:cNvSpPr/>
          <p:nvPr/>
        </p:nvSpPr>
        <p:spPr>
          <a:xfrm>
            <a:off x="4991656" y="828927"/>
            <a:ext cx="6409295" cy="5403207"/>
          </a:xfrm>
          <a:prstGeom prst="rect">
            <a:avLst/>
          </a:prstGeom>
          <a:solidFill>
            <a:srgbClr val="ED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718BCC4-D59B-119A-6F5D-E2C1B46632E8}"/>
              </a:ext>
            </a:extLst>
          </p:cNvPr>
          <p:cNvSpPr txBox="1">
            <a:spLocks/>
          </p:cNvSpPr>
          <p:nvPr/>
        </p:nvSpPr>
        <p:spPr>
          <a:xfrm>
            <a:off x="702499" y="2379982"/>
            <a:ext cx="4197433" cy="33526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latin typeface="Segoe Sans"/>
              </a:rPr>
              <a:t>Objective: </a:t>
            </a:r>
            <a:r>
              <a:rPr lang="en-US" sz="1800" b="0" i="0" dirty="0">
                <a:effectLst/>
                <a:latin typeface="Segoe Sans"/>
              </a:rPr>
              <a:t> Discuss strategies to collectively build capacity to pursue identified funding opportunity or opportunities within a larger area of research.</a:t>
            </a:r>
            <a:endParaRPr lang="en-US" sz="180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E5F2B07-B4BD-6B07-5B9F-BCFC62DF296A}"/>
              </a:ext>
            </a:extLst>
          </p:cNvPr>
          <p:cNvSpPr txBox="1">
            <a:spLocks/>
          </p:cNvSpPr>
          <p:nvPr/>
        </p:nvSpPr>
        <p:spPr>
          <a:xfrm>
            <a:off x="793040" y="1037474"/>
            <a:ext cx="4197433" cy="8297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5397"/>
                </a:solidFill>
              </a:rPr>
              <a:t>Funding Launch  Model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401DFD57-5349-D713-660E-C7435D783091}"/>
              </a:ext>
            </a:extLst>
          </p:cNvPr>
          <p:cNvSpPr txBox="1">
            <a:spLocks/>
          </p:cNvSpPr>
          <p:nvPr/>
        </p:nvSpPr>
        <p:spPr>
          <a:xfrm>
            <a:off x="5032236" y="945171"/>
            <a:ext cx="6368716" cy="49517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</a:pPr>
            <a:r>
              <a:rPr lang="en-US" sz="1750" b="0" i="0" dirty="0">
                <a:effectLst/>
                <a:latin typeface="Segoe Sans"/>
              </a:rPr>
              <a:t>Present a single or a few large-scale funding opportunities relevant to a general area of research. </a:t>
            </a:r>
          </a:p>
          <a:p>
            <a:pPr marL="342900" indent="-342900">
              <a:spcBef>
                <a:spcPts val="0"/>
              </a:spcBef>
            </a:pPr>
            <a:r>
              <a:rPr lang="en-US" sz="1750" b="0" i="0" dirty="0">
                <a:effectLst/>
                <a:latin typeface="Segoe Sans"/>
              </a:rPr>
              <a:t>Provide details on focus areas, eligibility criteria, &amp; application process.</a:t>
            </a:r>
          </a:p>
          <a:p>
            <a:pPr marL="342900" indent="-342900">
              <a:spcBef>
                <a:spcPts val="0"/>
              </a:spcBef>
            </a:pPr>
            <a:r>
              <a:rPr lang="en-US" sz="1750" dirty="0">
                <a:latin typeface="Segoe Sans"/>
              </a:rPr>
              <a:t>Use breakout groups to explore focus areas &amp; identify novel approaches.</a:t>
            </a:r>
          </a:p>
          <a:p>
            <a:pPr marL="342900" indent="-342900">
              <a:spcBef>
                <a:spcPts val="0"/>
              </a:spcBef>
            </a:pPr>
            <a:r>
              <a:rPr lang="en-US" sz="1750" dirty="0">
                <a:latin typeface="Segoe Sans"/>
              </a:rPr>
              <a:t>Have groups outline both institutional strengths and capacity building efforts (e.g., preliminary findings, resources, desired expertise or collaborators) needed to pursue competitive proposal. </a:t>
            </a:r>
          </a:p>
          <a:p>
            <a:pPr marL="285750" indent="-285750">
              <a:spcBef>
                <a:spcPts val="0"/>
              </a:spcBef>
            </a:pPr>
            <a:r>
              <a:rPr lang="en-US" sz="1750" dirty="0">
                <a:latin typeface="Segoe Sans"/>
              </a:rPr>
              <a:t>Reconvene, share findings &amp; summarize key takeaways.</a:t>
            </a:r>
          </a:p>
        </p:txBody>
      </p:sp>
    </p:spTree>
    <p:extLst>
      <p:ext uri="{BB962C8B-B14F-4D97-AF65-F5344CB8AC3E}">
        <p14:creationId xmlns:p14="http://schemas.microsoft.com/office/powerpoint/2010/main" val="346643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95451-46B0-38C0-708A-D9D9D64D6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FD156E-2F9F-60A2-755E-05E416E22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1858" y="1753082"/>
            <a:ext cx="6368716" cy="4627805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50" b="1" i="0" dirty="0">
                <a:effectLst/>
                <a:latin typeface="Segoe Sans"/>
              </a:rPr>
              <a:t>Clear understanding</a:t>
            </a:r>
            <a:r>
              <a:rPr lang="en-US" sz="1750" b="0" i="0" dirty="0">
                <a:effectLst/>
                <a:latin typeface="Segoe Sans"/>
              </a:rPr>
              <a:t> of key, large-scale funding opportunities relevant to the research area.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50" b="1" i="0" dirty="0">
                <a:effectLst/>
                <a:latin typeface="Segoe Sans"/>
              </a:rPr>
              <a:t>Development of actionable strategies</a:t>
            </a:r>
            <a:r>
              <a:rPr lang="en-US" sz="1750" b="0" i="0" dirty="0">
                <a:effectLst/>
                <a:latin typeface="Segoe Sans"/>
              </a:rPr>
              <a:t> for building institutional capacity &amp; competitive proposals for identified funding opportunities.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50" b="1" i="0" dirty="0">
                <a:effectLst/>
                <a:latin typeface="Segoe Sans"/>
              </a:rPr>
              <a:t>Generation of novel ideas and approaches </a:t>
            </a:r>
            <a:r>
              <a:rPr lang="en-US" sz="1750" b="0" i="0" dirty="0">
                <a:effectLst/>
                <a:latin typeface="Segoe Sans"/>
              </a:rPr>
              <a:t>for addressing the focus areas of the funding opportunities.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50" b="1" dirty="0">
                <a:latin typeface="Segoe Sans"/>
              </a:rPr>
              <a:t>Acceleration of team formation</a:t>
            </a:r>
            <a:r>
              <a:rPr lang="en-US" sz="1750" dirty="0">
                <a:latin typeface="Segoe Sans"/>
              </a:rPr>
              <a:t> around interdisciplinary areas of research. </a:t>
            </a:r>
            <a:endParaRPr lang="en-US" sz="1750" b="0" i="0" dirty="0">
              <a:effectLst/>
              <a:latin typeface="Segoe Sans"/>
            </a:endParaRPr>
          </a:p>
          <a:p>
            <a:pPr algn="l"/>
            <a:endParaRPr lang="en-US" sz="1750" b="0" i="0" dirty="0">
              <a:effectLst/>
              <a:latin typeface="Segoe San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2D6D34-E041-1D4B-1212-10A7C4671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8063" y="935689"/>
            <a:ext cx="6456306" cy="646331"/>
          </a:xfrm>
        </p:spPr>
        <p:txBody>
          <a:bodyPr/>
          <a:lstStyle/>
          <a:p>
            <a:r>
              <a:rPr lang="en-US" sz="4000" dirty="0"/>
              <a:t>Outcomes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4CBA3D54-BB1D-6F68-5E9B-D2B21F66588E}"/>
              </a:ext>
            </a:extLst>
          </p:cNvPr>
          <p:cNvSpPr txBox="1">
            <a:spLocks/>
          </p:cNvSpPr>
          <p:nvPr/>
        </p:nvSpPr>
        <p:spPr>
          <a:xfrm>
            <a:off x="377631" y="1099460"/>
            <a:ext cx="3938337" cy="131112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005397"/>
                </a:solidFill>
                <a:latin typeface="Avenir Next LT Pro Light" panose="020B0304020202020204" pitchFamily="34" charset="0"/>
                <a:ea typeface="+mj-ea"/>
                <a:cs typeface="+mj-cs"/>
              </a:defRPr>
            </a:lvl1pPr>
          </a:lstStyle>
          <a:p>
            <a:r>
              <a:rPr lang="en-US" sz="4400" dirty="0"/>
              <a:t>Funding Launch Model</a:t>
            </a:r>
          </a:p>
        </p:txBody>
      </p:sp>
      <p:pic>
        <p:nvPicPr>
          <p:cNvPr id="7" name="Graphic 6" descr="Group brainstorm with solid fill">
            <a:extLst>
              <a:ext uri="{FF2B5EF4-FFF2-40B4-BE49-F238E27FC236}">
                <a16:creationId xmlns:a16="http://schemas.microsoft.com/office/drawing/2014/main" id="{F5A2CF5A-9977-B649-95E6-7C239E8C135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214" y="2122598"/>
            <a:ext cx="3938337" cy="393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78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875D5-972A-FF51-40B9-586E69258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3;p24">
            <a:extLst>
              <a:ext uri="{FF2B5EF4-FFF2-40B4-BE49-F238E27FC236}">
                <a16:creationId xmlns:a16="http://schemas.microsoft.com/office/drawing/2014/main" id="{75798173-05C8-7278-A7F9-ED6473ACA4C7}"/>
              </a:ext>
            </a:extLst>
          </p:cNvPr>
          <p:cNvSpPr/>
          <p:nvPr/>
        </p:nvSpPr>
        <p:spPr>
          <a:xfrm>
            <a:off x="4991657" y="877696"/>
            <a:ext cx="6374428" cy="5164526"/>
          </a:xfrm>
          <a:prstGeom prst="rect">
            <a:avLst/>
          </a:prstGeom>
          <a:solidFill>
            <a:srgbClr val="ED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3C5811F-D9F7-367C-3719-A563093CC1E9}"/>
              </a:ext>
            </a:extLst>
          </p:cNvPr>
          <p:cNvSpPr txBox="1">
            <a:spLocks/>
          </p:cNvSpPr>
          <p:nvPr/>
        </p:nvSpPr>
        <p:spPr>
          <a:xfrm>
            <a:off x="739075" y="2069432"/>
            <a:ext cx="4197433" cy="33526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b="1" dirty="0">
                <a:latin typeface="Segoe Sans"/>
              </a:rPr>
              <a:t>Objective: </a:t>
            </a:r>
            <a:r>
              <a:rPr lang="en-US" sz="1900" dirty="0">
                <a:latin typeface="Segoe Sans"/>
              </a:rPr>
              <a:t>Rapidly generate and share innovative ideas on a specific topic through short, focused presentations and collaborative discussions.</a:t>
            </a:r>
            <a:endParaRPr lang="en-US" sz="190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686C019-AAD1-D0B8-A36F-2233E989AD31}"/>
              </a:ext>
            </a:extLst>
          </p:cNvPr>
          <p:cNvSpPr txBox="1">
            <a:spLocks/>
          </p:cNvSpPr>
          <p:nvPr/>
        </p:nvSpPr>
        <p:spPr>
          <a:xfrm>
            <a:off x="836612" y="987425"/>
            <a:ext cx="4197433" cy="8297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5397"/>
                </a:solidFill>
              </a:rPr>
              <a:t>Ignite Model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79CDBF0C-5F8D-4DDA-3BE6-0AA17DE2A089}"/>
              </a:ext>
            </a:extLst>
          </p:cNvPr>
          <p:cNvSpPr txBox="1">
            <a:spLocks/>
          </p:cNvSpPr>
          <p:nvPr/>
        </p:nvSpPr>
        <p:spPr>
          <a:xfrm>
            <a:off x="4988481" y="914273"/>
            <a:ext cx="6368716" cy="49517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60000"/>
              </a:lnSpc>
              <a:spcBef>
                <a:spcPts val="0"/>
              </a:spcBef>
            </a:pPr>
            <a:r>
              <a:rPr lang="en-US" sz="1800" dirty="0">
                <a:latin typeface="Segoe Sans"/>
              </a:rPr>
              <a:t>Faculty present short lightning talks of their work.</a:t>
            </a:r>
          </a:p>
          <a:p>
            <a:pPr marL="342900" indent="-342900">
              <a:lnSpc>
                <a:spcPct val="160000"/>
              </a:lnSpc>
              <a:spcBef>
                <a:spcPts val="0"/>
              </a:spcBef>
            </a:pPr>
            <a:r>
              <a:rPr lang="en-US" sz="1800" dirty="0">
                <a:latin typeface="Segoe Sans"/>
              </a:rPr>
              <a:t>Discuss intersections with presented ideas.</a:t>
            </a:r>
          </a:p>
          <a:p>
            <a:pPr marL="342900" indent="-342900">
              <a:lnSpc>
                <a:spcPct val="160000"/>
              </a:lnSpc>
              <a:spcBef>
                <a:spcPts val="0"/>
              </a:spcBef>
            </a:pPr>
            <a:r>
              <a:rPr lang="en-US" sz="1800" dirty="0">
                <a:latin typeface="Segoe Sans"/>
              </a:rPr>
              <a:t>Small groups brainstorm collaborative research projects or initiatives.</a:t>
            </a:r>
          </a:p>
          <a:p>
            <a:pPr marL="742950" lvl="1" indent="-285750">
              <a:lnSpc>
                <a:spcPct val="160000"/>
              </a:lnSpc>
              <a:spcBef>
                <a:spcPts val="0"/>
              </a:spcBef>
            </a:pPr>
            <a:r>
              <a:rPr lang="en-US" sz="1800" dirty="0">
                <a:latin typeface="Segoe Sans"/>
              </a:rPr>
              <a:t>Identify key research questions.</a:t>
            </a:r>
          </a:p>
          <a:p>
            <a:pPr marL="742950" lvl="1" indent="-285750">
              <a:lnSpc>
                <a:spcPct val="160000"/>
              </a:lnSpc>
              <a:spcBef>
                <a:spcPts val="0"/>
              </a:spcBef>
            </a:pPr>
            <a:r>
              <a:rPr lang="en-US" sz="1800" dirty="0">
                <a:latin typeface="Segoe Sans"/>
              </a:rPr>
              <a:t>Propose collaborative approaches.</a:t>
            </a:r>
          </a:p>
          <a:p>
            <a:pPr marL="742950" lvl="1" indent="-285750">
              <a:lnSpc>
                <a:spcPct val="160000"/>
              </a:lnSpc>
              <a:spcBef>
                <a:spcPts val="0"/>
              </a:spcBef>
            </a:pPr>
            <a:r>
              <a:rPr lang="en-US" sz="1800" dirty="0">
                <a:latin typeface="Segoe Sans"/>
              </a:rPr>
              <a:t>Outline potential impacts and outcomes.</a:t>
            </a:r>
          </a:p>
          <a:p>
            <a:pPr marL="285750" indent="-285750">
              <a:lnSpc>
                <a:spcPct val="160000"/>
              </a:lnSpc>
              <a:spcBef>
                <a:spcPts val="0"/>
              </a:spcBef>
            </a:pPr>
            <a:r>
              <a:rPr lang="en-US" sz="1800" dirty="0">
                <a:latin typeface="Segoe Sans"/>
              </a:rPr>
              <a:t>Reconvene, present their ideas, &amp; discuss next steps for each proposed project.</a:t>
            </a:r>
          </a:p>
          <a:p>
            <a:pPr marL="285750" indent="-285750">
              <a:lnSpc>
                <a:spcPct val="160000"/>
              </a:lnSpc>
              <a:spcBef>
                <a:spcPts val="0"/>
              </a:spcBef>
            </a:pPr>
            <a:r>
              <a:rPr lang="en-US" sz="1800" dirty="0">
                <a:latin typeface="Segoe Sans"/>
              </a:rPr>
              <a:t>Summarize key takeaways from the session.</a:t>
            </a:r>
          </a:p>
        </p:txBody>
      </p:sp>
    </p:spTree>
    <p:extLst>
      <p:ext uri="{BB962C8B-B14F-4D97-AF65-F5344CB8AC3E}">
        <p14:creationId xmlns:p14="http://schemas.microsoft.com/office/powerpoint/2010/main" val="4239367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86893-9F46-DE5E-5C5E-1C63E4AA8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1B54C4-21F5-49E0-BFAD-1B7E06044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1858" y="1753082"/>
            <a:ext cx="6368716" cy="3149260"/>
          </a:xfrm>
        </p:spPr>
        <p:txBody>
          <a:bodyPr/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24242"/>
                </a:solidFill>
                <a:effectLst/>
                <a:latin typeface="Segoe Sans"/>
              </a:rPr>
              <a:t>Immediate </a:t>
            </a:r>
            <a:r>
              <a:rPr lang="en-US" sz="1800" b="1" i="0" dirty="0">
                <a:solidFill>
                  <a:srgbClr val="424242"/>
                </a:solidFill>
                <a:effectLst/>
                <a:latin typeface="Segoe Sans"/>
              </a:rPr>
              <a:t>acceleration of faculty research projects</a:t>
            </a:r>
            <a:r>
              <a:rPr lang="en-US" sz="1800" b="0" i="0" dirty="0">
                <a:solidFill>
                  <a:srgbClr val="424242"/>
                </a:solidFill>
                <a:effectLst/>
                <a:latin typeface="Segoe Sans"/>
              </a:rPr>
              <a:t>.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24242"/>
                </a:solidFill>
                <a:latin typeface="Segoe Sans"/>
              </a:rPr>
              <a:t>Opportunity to create </a:t>
            </a:r>
            <a:r>
              <a:rPr lang="en-US" sz="1800" b="1" dirty="0">
                <a:solidFill>
                  <a:srgbClr val="424242"/>
                </a:solidFill>
                <a:latin typeface="Segoe Sans"/>
              </a:rPr>
              <a:t>new or expand team formation</a:t>
            </a:r>
            <a:r>
              <a:rPr lang="en-US" sz="1800" b="0" i="0" dirty="0">
                <a:solidFill>
                  <a:srgbClr val="424242"/>
                </a:solidFill>
                <a:effectLst/>
                <a:latin typeface="Segoe Sans"/>
              </a:rPr>
              <a:t>.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424242"/>
                </a:solidFill>
                <a:effectLst/>
                <a:latin typeface="Segoe Sans"/>
              </a:rPr>
              <a:t>Enrichment of research methodologies</a:t>
            </a:r>
            <a:r>
              <a:rPr lang="en-US" sz="1800" b="0" i="0" dirty="0">
                <a:solidFill>
                  <a:srgbClr val="424242"/>
                </a:solidFill>
                <a:effectLst/>
                <a:latin typeface="Segoe Sans"/>
              </a:rPr>
              <a:t> and access to shared resources.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424242"/>
                </a:solidFill>
                <a:effectLst/>
                <a:latin typeface="Segoe Sans"/>
              </a:rPr>
              <a:t>Actionable research projects</a:t>
            </a:r>
            <a:r>
              <a:rPr lang="en-US" sz="1800" b="0" i="0" dirty="0">
                <a:solidFill>
                  <a:srgbClr val="424242"/>
                </a:solidFill>
                <a:effectLst/>
                <a:latin typeface="Segoe Sans"/>
              </a:rPr>
              <a:t> ready for collaborative implementation.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7B6827-8A05-F9B7-613D-E9F3DF75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8063" y="859394"/>
            <a:ext cx="6456306" cy="757130"/>
          </a:xfrm>
        </p:spPr>
        <p:txBody>
          <a:bodyPr/>
          <a:lstStyle/>
          <a:p>
            <a:r>
              <a:rPr lang="en-US" sz="4800" dirty="0"/>
              <a:t>Outcomes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BECA66DE-0412-4EFF-C874-CF74302F0FA6}"/>
              </a:ext>
            </a:extLst>
          </p:cNvPr>
          <p:cNvSpPr txBox="1">
            <a:spLocks/>
          </p:cNvSpPr>
          <p:nvPr/>
        </p:nvSpPr>
        <p:spPr>
          <a:xfrm>
            <a:off x="377631" y="988660"/>
            <a:ext cx="3938337" cy="142192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005397"/>
                </a:solidFill>
                <a:latin typeface="Avenir Next LT Pro Light" panose="020B0304020202020204" pitchFamily="34" charset="0"/>
                <a:ea typeface="+mj-ea"/>
                <a:cs typeface="+mj-cs"/>
              </a:defRPr>
            </a:lvl1pPr>
          </a:lstStyle>
          <a:p>
            <a:r>
              <a:rPr lang="en-US" sz="4800" dirty="0"/>
              <a:t>Ignite </a:t>
            </a:r>
          </a:p>
          <a:p>
            <a:r>
              <a:rPr lang="en-US" sz="4800" dirty="0"/>
              <a:t>Model</a:t>
            </a:r>
          </a:p>
        </p:txBody>
      </p:sp>
      <p:pic>
        <p:nvPicPr>
          <p:cNvPr id="7" name="Graphic 6" descr="Group brainstorm with solid fill">
            <a:extLst>
              <a:ext uri="{FF2B5EF4-FFF2-40B4-BE49-F238E27FC236}">
                <a16:creationId xmlns:a16="http://schemas.microsoft.com/office/drawing/2014/main" id="{47907623-4687-A7FE-7852-6DA41F8C3E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214" y="2122598"/>
            <a:ext cx="3938337" cy="393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03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8B8F1-A015-383F-4574-B38C71696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3;p24">
            <a:extLst>
              <a:ext uri="{FF2B5EF4-FFF2-40B4-BE49-F238E27FC236}">
                <a16:creationId xmlns:a16="http://schemas.microsoft.com/office/drawing/2014/main" id="{E6716253-A372-0285-64D0-FFCC3D9B88B8}"/>
              </a:ext>
            </a:extLst>
          </p:cNvPr>
          <p:cNvSpPr/>
          <p:nvPr/>
        </p:nvSpPr>
        <p:spPr>
          <a:xfrm>
            <a:off x="4991656" y="828927"/>
            <a:ext cx="6409295" cy="5403207"/>
          </a:xfrm>
          <a:prstGeom prst="rect">
            <a:avLst/>
          </a:prstGeom>
          <a:solidFill>
            <a:srgbClr val="ED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9A74F08-1787-3C17-2D02-B616C58B18BB}"/>
              </a:ext>
            </a:extLst>
          </p:cNvPr>
          <p:cNvSpPr txBox="1">
            <a:spLocks/>
          </p:cNvSpPr>
          <p:nvPr/>
        </p:nvSpPr>
        <p:spPr>
          <a:xfrm>
            <a:off x="702499" y="2216074"/>
            <a:ext cx="4197433" cy="33526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b="1" dirty="0">
                <a:latin typeface="Segoe Sans"/>
              </a:rPr>
              <a:t>Objective: </a:t>
            </a:r>
            <a:r>
              <a:rPr lang="en-US" sz="1900" dirty="0">
                <a:latin typeface="Segoe Sans"/>
              </a:rPr>
              <a:t>Use</a:t>
            </a:r>
            <a:r>
              <a:rPr lang="en-US" sz="1900" b="0" i="0" dirty="0">
                <a:effectLst/>
                <a:latin typeface="Segoe Sans"/>
              </a:rPr>
              <a:t> established research report or publication to generate quickfire responses, identify areas of institutional strengths, &amp; brainstorm innovative ideas for advancing the field of research.</a:t>
            </a:r>
            <a:endParaRPr lang="en-US" sz="190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D5553BA-E2F7-A041-073B-828F0E6BAF56}"/>
              </a:ext>
            </a:extLst>
          </p:cNvPr>
          <p:cNvSpPr txBox="1">
            <a:spLocks/>
          </p:cNvSpPr>
          <p:nvPr/>
        </p:nvSpPr>
        <p:spPr>
          <a:xfrm>
            <a:off x="702498" y="986797"/>
            <a:ext cx="4197433" cy="8297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2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5397"/>
                </a:solidFill>
              </a:rPr>
              <a:t>Report &amp; Response  Model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6F2F69AF-4187-5DB4-8B48-4856E2EFA123}"/>
              </a:ext>
            </a:extLst>
          </p:cNvPr>
          <p:cNvSpPr txBox="1">
            <a:spLocks/>
          </p:cNvSpPr>
          <p:nvPr/>
        </p:nvSpPr>
        <p:spPr>
          <a:xfrm>
            <a:off x="5032236" y="815778"/>
            <a:ext cx="6368716" cy="49517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60000"/>
              </a:lnSpc>
              <a:spcBef>
                <a:spcPts val="0"/>
              </a:spcBef>
            </a:pPr>
            <a:r>
              <a:rPr lang="en-US" sz="1700" dirty="0">
                <a:latin typeface="Segoe Sans"/>
              </a:rPr>
              <a:t>Pre-circulate research report for review. </a:t>
            </a:r>
          </a:p>
          <a:p>
            <a:pPr marL="342900" indent="-342900">
              <a:lnSpc>
                <a:spcPct val="160000"/>
              </a:lnSpc>
              <a:spcBef>
                <a:spcPts val="0"/>
              </a:spcBef>
            </a:pPr>
            <a:r>
              <a:rPr lang="en-US" sz="1700" dirty="0">
                <a:latin typeface="Segoe Sans"/>
              </a:rPr>
              <a:t>Have a panel briefly summarize the report’s key findings, implications &amp; areas for further research.</a:t>
            </a:r>
          </a:p>
          <a:p>
            <a:pPr marL="342900" indent="-342900">
              <a:lnSpc>
                <a:spcPct val="160000"/>
              </a:lnSpc>
              <a:spcBef>
                <a:spcPts val="0"/>
              </a:spcBef>
            </a:pPr>
            <a:r>
              <a:rPr lang="en-US" sz="1700" dirty="0">
                <a:latin typeface="Segoe Sans"/>
              </a:rPr>
              <a:t>Quickfire discussion of responses &amp; immediate opportunities for collaboration.</a:t>
            </a:r>
          </a:p>
          <a:p>
            <a:pPr marL="342900" indent="-342900">
              <a:lnSpc>
                <a:spcPct val="160000"/>
              </a:lnSpc>
              <a:spcBef>
                <a:spcPts val="0"/>
              </a:spcBef>
            </a:pPr>
            <a:r>
              <a:rPr lang="en-US" sz="1700" dirty="0">
                <a:latin typeface="Segoe Sans"/>
              </a:rPr>
              <a:t>Use breakout groups to:</a:t>
            </a:r>
          </a:p>
          <a:p>
            <a:pPr marL="742950" lvl="1" indent="-285750">
              <a:lnSpc>
                <a:spcPct val="160000"/>
              </a:lnSpc>
              <a:spcBef>
                <a:spcPts val="0"/>
              </a:spcBef>
            </a:pPr>
            <a:r>
              <a:rPr lang="en-US" sz="1700" dirty="0">
                <a:latin typeface="Segoe Sans"/>
              </a:rPr>
              <a:t>Propose collaborative approaches.</a:t>
            </a:r>
          </a:p>
          <a:p>
            <a:pPr marL="742950" lvl="1" indent="-285750">
              <a:lnSpc>
                <a:spcPct val="160000"/>
              </a:lnSpc>
              <a:spcBef>
                <a:spcPts val="0"/>
              </a:spcBef>
            </a:pPr>
            <a:r>
              <a:rPr lang="en-US" sz="1700" dirty="0">
                <a:latin typeface="Segoe Sans"/>
              </a:rPr>
              <a:t>Identify institutional or cross-disciplinary strengths.</a:t>
            </a:r>
          </a:p>
          <a:p>
            <a:pPr marL="742950" lvl="1" indent="-285750">
              <a:lnSpc>
                <a:spcPct val="160000"/>
              </a:lnSpc>
              <a:spcBef>
                <a:spcPts val="0"/>
              </a:spcBef>
            </a:pPr>
            <a:r>
              <a:rPr lang="en-US" sz="1700" dirty="0">
                <a:latin typeface="Segoe Sans"/>
              </a:rPr>
              <a:t>Outline research questions &amp; potential methods, impacts and outcomes.</a:t>
            </a:r>
          </a:p>
          <a:p>
            <a:pPr marL="285750" indent="-285750">
              <a:lnSpc>
                <a:spcPct val="160000"/>
              </a:lnSpc>
              <a:spcBef>
                <a:spcPts val="0"/>
              </a:spcBef>
            </a:pPr>
            <a:r>
              <a:rPr lang="en-US" sz="1700" dirty="0">
                <a:latin typeface="Segoe Sans"/>
              </a:rPr>
              <a:t>Reconvene &amp; present ideas.</a:t>
            </a:r>
          </a:p>
          <a:p>
            <a:pPr marL="285750" indent="-285750">
              <a:lnSpc>
                <a:spcPct val="160000"/>
              </a:lnSpc>
              <a:spcBef>
                <a:spcPts val="0"/>
              </a:spcBef>
            </a:pPr>
            <a:r>
              <a:rPr lang="en-US" sz="1700" dirty="0">
                <a:latin typeface="Segoe Sans"/>
              </a:rPr>
              <a:t>Summarize key takeaways from the session.</a:t>
            </a:r>
          </a:p>
        </p:txBody>
      </p:sp>
    </p:spTree>
    <p:extLst>
      <p:ext uri="{BB962C8B-B14F-4D97-AF65-F5344CB8AC3E}">
        <p14:creationId xmlns:p14="http://schemas.microsoft.com/office/powerpoint/2010/main" val="1873425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ADB33-10F6-ACBB-7300-895D0285C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F0223E-4790-8BFB-E3BC-44AD52C6B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1858" y="1753082"/>
            <a:ext cx="6368716" cy="3079754"/>
          </a:xfrm>
        </p:spPr>
        <p:txBody>
          <a:bodyPr/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0" i="0" dirty="0">
                <a:effectLst/>
                <a:latin typeface="Segoe Sans"/>
              </a:rPr>
              <a:t>A </a:t>
            </a:r>
            <a:r>
              <a:rPr lang="en-US" sz="1900" b="1" i="0" dirty="0">
                <a:effectLst/>
                <a:latin typeface="Segoe Sans"/>
              </a:rPr>
              <a:t>set of actionable responses</a:t>
            </a:r>
            <a:r>
              <a:rPr lang="en-US" sz="1900" b="0" i="0" dirty="0">
                <a:effectLst/>
                <a:latin typeface="Segoe Sans"/>
              </a:rPr>
              <a:t> and innovative ideas for advancing interdisciplinary fields of research.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 i="0" dirty="0">
                <a:effectLst/>
                <a:latin typeface="Segoe Sans"/>
              </a:rPr>
              <a:t>Enhanced interdisciplinary connections </a:t>
            </a:r>
            <a:r>
              <a:rPr lang="en-US" sz="1900" b="0" i="0" dirty="0">
                <a:effectLst/>
                <a:latin typeface="Segoe Sans"/>
              </a:rPr>
              <a:t>among participants.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0" i="0" dirty="0">
                <a:effectLst/>
                <a:latin typeface="Segoe Sans"/>
              </a:rPr>
              <a:t>A </a:t>
            </a:r>
            <a:r>
              <a:rPr lang="en-US" sz="1900" b="1" i="0" dirty="0">
                <a:effectLst/>
                <a:latin typeface="Segoe Sans"/>
              </a:rPr>
              <a:t>roadmap for implementing the best ideas </a:t>
            </a:r>
            <a:r>
              <a:rPr lang="en-US" sz="1900" b="0" i="0" dirty="0">
                <a:effectLst/>
                <a:latin typeface="Segoe Sans"/>
              </a:rPr>
              <a:t>generated during the session.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361BED-7B11-E5B4-CFBD-69344AFC3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8063" y="970193"/>
            <a:ext cx="6456306" cy="646331"/>
          </a:xfrm>
        </p:spPr>
        <p:txBody>
          <a:bodyPr/>
          <a:lstStyle/>
          <a:p>
            <a:r>
              <a:rPr lang="en-US" sz="4000" dirty="0"/>
              <a:t>Outcomes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014F4E5E-ADAE-49D6-9700-3858FE4AE030}"/>
              </a:ext>
            </a:extLst>
          </p:cNvPr>
          <p:cNvSpPr txBox="1">
            <a:spLocks/>
          </p:cNvSpPr>
          <p:nvPr/>
        </p:nvSpPr>
        <p:spPr>
          <a:xfrm>
            <a:off x="377631" y="1321059"/>
            <a:ext cx="3938337" cy="1089529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005397"/>
                </a:solidFill>
                <a:latin typeface="Avenir Next LT Pro Light" panose="020B0304020202020204" pitchFamily="34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Report &amp; Response Model</a:t>
            </a:r>
          </a:p>
        </p:txBody>
      </p:sp>
      <p:pic>
        <p:nvPicPr>
          <p:cNvPr id="7" name="Graphic 6" descr="Group brainstorm with solid fill">
            <a:extLst>
              <a:ext uri="{FF2B5EF4-FFF2-40B4-BE49-F238E27FC236}">
                <a16:creationId xmlns:a16="http://schemas.microsoft.com/office/drawing/2014/main" id="{38808165-9C5F-08DE-0CF0-5AA6570EA65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214" y="2122598"/>
            <a:ext cx="3938337" cy="393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13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BA229-6911-481D-F679-D01715F21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3;p24">
            <a:extLst>
              <a:ext uri="{FF2B5EF4-FFF2-40B4-BE49-F238E27FC236}">
                <a16:creationId xmlns:a16="http://schemas.microsoft.com/office/drawing/2014/main" id="{AFC5B382-D44E-229C-1F9D-DEC210DBD38F}"/>
              </a:ext>
            </a:extLst>
          </p:cNvPr>
          <p:cNvSpPr/>
          <p:nvPr/>
        </p:nvSpPr>
        <p:spPr>
          <a:xfrm>
            <a:off x="4833258" y="664188"/>
            <a:ext cx="6567694" cy="5559238"/>
          </a:xfrm>
          <a:prstGeom prst="rect">
            <a:avLst/>
          </a:prstGeom>
          <a:solidFill>
            <a:srgbClr val="ED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407FF65-5E12-504C-BB49-C1790D3F5AAA}"/>
              </a:ext>
            </a:extLst>
          </p:cNvPr>
          <p:cNvSpPr txBox="1">
            <a:spLocks/>
          </p:cNvSpPr>
          <p:nvPr/>
        </p:nvSpPr>
        <p:spPr>
          <a:xfrm>
            <a:off x="702499" y="2268494"/>
            <a:ext cx="4197433" cy="33526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latin typeface="Segoe Sans"/>
              </a:rPr>
              <a:t>Objective: </a:t>
            </a:r>
            <a:r>
              <a:rPr lang="en-US" sz="1800" b="0" i="0" dirty="0">
                <a:effectLst/>
                <a:latin typeface="Segoe Sans"/>
              </a:rPr>
              <a:t> Collaboratively brainstorm and refine solutions for an emerging research topic or societal challenge through dynamic group rotations and discussions.</a:t>
            </a:r>
            <a:endParaRPr lang="en-US" sz="180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F972AE6-5FEE-396B-405A-52F2AF88AB44}"/>
              </a:ext>
            </a:extLst>
          </p:cNvPr>
          <p:cNvSpPr txBox="1">
            <a:spLocks/>
          </p:cNvSpPr>
          <p:nvPr/>
        </p:nvSpPr>
        <p:spPr>
          <a:xfrm>
            <a:off x="721586" y="742166"/>
            <a:ext cx="4197433" cy="8297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5397"/>
                </a:solidFill>
              </a:rPr>
              <a:t>World Café Model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5FEB2D41-BC26-0307-A0B9-FAB640FAE9AB}"/>
              </a:ext>
            </a:extLst>
          </p:cNvPr>
          <p:cNvSpPr txBox="1">
            <a:spLocks/>
          </p:cNvSpPr>
          <p:nvPr/>
        </p:nvSpPr>
        <p:spPr>
          <a:xfrm>
            <a:off x="5032236" y="841902"/>
            <a:ext cx="6368716" cy="49517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8000"/>
              </a:lnSpc>
              <a:spcBef>
                <a:spcPts val="0"/>
              </a:spcBef>
            </a:pPr>
            <a:r>
              <a:rPr lang="en-US" sz="1800" b="0" i="0" dirty="0">
                <a:effectLst/>
                <a:latin typeface="Segoe Sans"/>
              </a:rPr>
              <a:t>Use previous ideation session model (e.g., funding, ignit</a:t>
            </a:r>
            <a:r>
              <a:rPr lang="en-US" sz="1800" dirty="0">
                <a:latin typeface="Segoe Sans"/>
              </a:rPr>
              <a:t>e, or report &amp; response) to frame discussion around an area of emerging research or societal challenge.</a:t>
            </a:r>
            <a:endParaRPr lang="en-US" sz="1800" b="0" i="0" dirty="0">
              <a:effectLst/>
              <a:latin typeface="Segoe Sans"/>
            </a:endParaRPr>
          </a:p>
          <a:p>
            <a:pPr lvl="0">
              <a:lnSpc>
                <a:spcPct val="118000"/>
              </a:lnSpc>
            </a:pPr>
            <a:r>
              <a:rPr lang="en-US" sz="1800" b="0" i="0" dirty="0"/>
              <a:t>Use breakout groups to brainstorm solutions for designated challenge or research topic.</a:t>
            </a:r>
            <a:endParaRPr lang="en-US" sz="1800" dirty="0"/>
          </a:p>
          <a:p>
            <a:pPr lvl="0">
              <a:lnSpc>
                <a:spcPct val="118000"/>
              </a:lnSpc>
            </a:pPr>
            <a:r>
              <a:rPr lang="en-US" sz="1800" b="0" i="0" dirty="0"/>
              <a:t>Have groups rotate, building on the ideas presented by the previous group &amp; adding new insights.</a:t>
            </a:r>
            <a:endParaRPr lang="en-US" sz="1800" dirty="0"/>
          </a:p>
          <a:p>
            <a:pPr lvl="0">
              <a:lnSpc>
                <a:spcPct val="118000"/>
              </a:lnSpc>
            </a:pPr>
            <a:r>
              <a:rPr lang="en-US" sz="1800" b="0" i="0" dirty="0"/>
              <a:t>Rot</a:t>
            </a:r>
            <a:r>
              <a:rPr lang="en-US" sz="1800" dirty="0"/>
              <a:t>ate until original group is back &amp; can review recommendations.</a:t>
            </a:r>
          </a:p>
          <a:p>
            <a:pPr lvl="0">
              <a:lnSpc>
                <a:spcPct val="118000"/>
              </a:lnSpc>
            </a:pPr>
            <a:r>
              <a:rPr lang="en-US" sz="1800" b="0" i="0" dirty="0"/>
              <a:t>Present </a:t>
            </a:r>
            <a:r>
              <a:rPr lang="en-US" sz="1800" dirty="0"/>
              <a:t>findings.</a:t>
            </a:r>
          </a:p>
          <a:p>
            <a:pPr lvl="0">
              <a:lnSpc>
                <a:spcPct val="118000"/>
              </a:lnSpc>
            </a:pPr>
            <a:r>
              <a:rPr lang="en-US" sz="1800" b="0" i="0" dirty="0"/>
              <a:t>Open </a:t>
            </a:r>
            <a:r>
              <a:rPr lang="en-US" sz="1800" dirty="0"/>
              <a:t>conversation to networking &amp; team formation.</a:t>
            </a:r>
          </a:p>
        </p:txBody>
      </p:sp>
    </p:spTree>
    <p:extLst>
      <p:ext uri="{BB962C8B-B14F-4D97-AF65-F5344CB8AC3E}">
        <p14:creationId xmlns:p14="http://schemas.microsoft.com/office/powerpoint/2010/main" val="4034414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CCD51-1975-D873-A33F-7E50AEB58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1DD382-2958-B032-6DB5-05F4A0906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1858" y="1753082"/>
            <a:ext cx="6368716" cy="393126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0" i="0" dirty="0">
                <a:effectLst/>
                <a:latin typeface="Segoe Sans"/>
              </a:rPr>
              <a:t>Development of </a:t>
            </a:r>
            <a:r>
              <a:rPr lang="en-US" sz="1900" b="1" i="0" dirty="0">
                <a:effectLst/>
                <a:latin typeface="Segoe Sans"/>
              </a:rPr>
              <a:t>a shared understanding</a:t>
            </a:r>
            <a:r>
              <a:rPr lang="en-US" sz="1900" b="0" i="0" dirty="0">
                <a:effectLst/>
                <a:latin typeface="Segoe Sans"/>
              </a:rPr>
              <a:t> of the challenge or research topic.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900" b="1" i="0" dirty="0">
                <a:effectLst/>
                <a:latin typeface="Segoe Sans"/>
              </a:rPr>
              <a:t>Refinement of ideas</a:t>
            </a:r>
            <a:r>
              <a:rPr lang="en-US" sz="1900" b="0" i="0" dirty="0">
                <a:effectLst/>
                <a:latin typeface="Segoe Sans"/>
              </a:rPr>
              <a:t> through collaborative discussions and group rotations.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900" b="0" i="0" dirty="0">
                <a:effectLst/>
                <a:latin typeface="Segoe Sans"/>
              </a:rPr>
              <a:t>Creation of </a:t>
            </a:r>
            <a:r>
              <a:rPr lang="en-US" sz="1900" b="1" i="0" dirty="0">
                <a:effectLst/>
                <a:latin typeface="Segoe Sans"/>
              </a:rPr>
              <a:t>detailed action plans</a:t>
            </a:r>
            <a:r>
              <a:rPr lang="en-US" sz="1900" b="0" i="0" dirty="0">
                <a:effectLst/>
                <a:latin typeface="Segoe Sans"/>
              </a:rPr>
              <a:t> for implementing the proposed solutions.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900" b="1" i="0" dirty="0">
                <a:effectLst/>
                <a:latin typeface="Segoe Sans"/>
              </a:rPr>
              <a:t>Identification of potential collaborators</a:t>
            </a:r>
            <a:r>
              <a:rPr lang="en-US" sz="1900" b="0" i="0" dirty="0">
                <a:effectLst/>
                <a:latin typeface="Segoe Sans"/>
              </a:rPr>
              <a:t> and team members.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9ECFAC-4E3F-84B1-9275-A3B3B1FD3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8063" y="880289"/>
            <a:ext cx="6456306" cy="701731"/>
          </a:xfrm>
        </p:spPr>
        <p:txBody>
          <a:bodyPr/>
          <a:lstStyle/>
          <a:p>
            <a:r>
              <a:rPr lang="en-US" sz="4400" dirty="0"/>
              <a:t>Outcomes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745012CC-AB5D-ED29-C8F8-0C150224881F}"/>
              </a:ext>
            </a:extLst>
          </p:cNvPr>
          <p:cNvSpPr txBox="1">
            <a:spLocks/>
          </p:cNvSpPr>
          <p:nvPr/>
        </p:nvSpPr>
        <p:spPr>
          <a:xfrm>
            <a:off x="377631" y="1099460"/>
            <a:ext cx="3938337" cy="131112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005397"/>
                </a:solidFill>
                <a:latin typeface="Avenir Next LT Pro Light" panose="020B0304020202020204" pitchFamily="34" charset="0"/>
                <a:ea typeface="+mj-ea"/>
                <a:cs typeface="+mj-cs"/>
              </a:defRPr>
            </a:lvl1pPr>
          </a:lstStyle>
          <a:p>
            <a:r>
              <a:rPr lang="en-US" sz="4400" dirty="0"/>
              <a:t>World Café Model</a:t>
            </a:r>
          </a:p>
        </p:txBody>
      </p:sp>
      <p:pic>
        <p:nvPicPr>
          <p:cNvPr id="7" name="Graphic 6" descr="Group brainstorm with solid fill">
            <a:extLst>
              <a:ext uri="{FF2B5EF4-FFF2-40B4-BE49-F238E27FC236}">
                <a16:creationId xmlns:a16="http://schemas.microsoft.com/office/drawing/2014/main" id="{55E279DE-14EB-A6E8-C72B-570F82FA223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214" y="2122598"/>
            <a:ext cx="3938337" cy="393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62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ECEC9-4113-C494-E9AD-162950CA1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3;p24">
            <a:extLst>
              <a:ext uri="{FF2B5EF4-FFF2-40B4-BE49-F238E27FC236}">
                <a16:creationId xmlns:a16="http://schemas.microsoft.com/office/drawing/2014/main" id="{D2095B97-3CD6-2165-824E-99B39A57A374}"/>
              </a:ext>
            </a:extLst>
          </p:cNvPr>
          <p:cNvSpPr/>
          <p:nvPr/>
        </p:nvSpPr>
        <p:spPr>
          <a:xfrm>
            <a:off x="4991656" y="828927"/>
            <a:ext cx="6409295" cy="5403207"/>
          </a:xfrm>
          <a:prstGeom prst="rect">
            <a:avLst/>
          </a:prstGeom>
          <a:solidFill>
            <a:srgbClr val="ED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388B65D-3C09-5A8A-0017-CE9F64452EA3}"/>
              </a:ext>
            </a:extLst>
          </p:cNvPr>
          <p:cNvSpPr txBox="1">
            <a:spLocks/>
          </p:cNvSpPr>
          <p:nvPr/>
        </p:nvSpPr>
        <p:spPr>
          <a:xfrm>
            <a:off x="702499" y="2198822"/>
            <a:ext cx="4197433" cy="33526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424242"/>
                </a:solidFill>
                <a:latin typeface="Segoe Sans"/>
              </a:rPr>
              <a:t>Objective: </a:t>
            </a:r>
            <a:r>
              <a:rPr lang="en-US" sz="1800" b="0" i="0" dirty="0">
                <a:solidFill>
                  <a:srgbClr val="424242"/>
                </a:solidFill>
                <a:effectLst/>
                <a:latin typeface="Segoe Sans"/>
              </a:rPr>
              <a:t> Use a tentative vision statement for a collaborative research project or network to create a shared understanding of its goals, priorities, and the innovative approaches needed to achieve impactful outcomes.</a:t>
            </a:r>
            <a:endParaRPr lang="en-US" sz="180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1EAA3FA-E8AC-DC54-F105-B7ED30211715}"/>
              </a:ext>
            </a:extLst>
          </p:cNvPr>
          <p:cNvSpPr txBox="1">
            <a:spLocks/>
          </p:cNvSpPr>
          <p:nvPr/>
        </p:nvSpPr>
        <p:spPr>
          <a:xfrm>
            <a:off x="739004" y="778580"/>
            <a:ext cx="4197433" cy="8297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5397"/>
                </a:solidFill>
              </a:rPr>
              <a:t>Vision Focused  Model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F3780759-E22F-133F-6596-CD15E3917592}"/>
              </a:ext>
            </a:extLst>
          </p:cNvPr>
          <p:cNvSpPr txBox="1">
            <a:spLocks/>
          </p:cNvSpPr>
          <p:nvPr/>
        </p:nvSpPr>
        <p:spPr>
          <a:xfrm>
            <a:off x="5032236" y="815778"/>
            <a:ext cx="6368716" cy="49517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</a:pPr>
            <a:r>
              <a:rPr lang="en-US" sz="1800" b="0" i="0" dirty="0">
                <a:effectLst/>
                <a:latin typeface="Segoe Sans"/>
              </a:rPr>
              <a:t>Share tentative vision statement for a collaborative research project or collaborative research team/network, detailing: 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</a:pPr>
            <a:r>
              <a:rPr lang="en-US" sz="1800" dirty="0">
                <a:latin typeface="Segoe Sans"/>
              </a:rPr>
              <a:t>the challenge being addressed &amp; possible solutions,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</a:pPr>
            <a:r>
              <a:rPr lang="en-US" sz="1800" b="0" i="0" dirty="0">
                <a:effectLst/>
                <a:latin typeface="Segoe Sans"/>
              </a:rPr>
              <a:t>areas for collaborations,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</a:pPr>
            <a:r>
              <a:rPr lang="en-US" sz="1800" dirty="0">
                <a:latin typeface="Segoe Sans"/>
              </a:rPr>
              <a:t>expertise and resources</a:t>
            </a:r>
            <a:r>
              <a:rPr lang="en-US" sz="1800" b="0" i="0" dirty="0">
                <a:effectLst/>
                <a:latin typeface="Segoe Sans"/>
              </a:rPr>
              <a:t> needs, and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</a:pPr>
            <a:r>
              <a:rPr lang="en-US" sz="1800" dirty="0">
                <a:latin typeface="Segoe Sans"/>
              </a:rPr>
              <a:t>desired outcomes. </a:t>
            </a:r>
            <a:endParaRPr lang="en-US" sz="1800" b="0" i="0" dirty="0">
              <a:effectLst/>
              <a:latin typeface="Segoe Sans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latin typeface="Segoe Sans"/>
              </a:rPr>
              <a:t>Discuss statement &amp; allow for immediate revisions.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Segoe Sans"/>
              </a:rPr>
              <a:t>Use breakout groups to refine areas of statement into next step action plans.</a:t>
            </a:r>
          </a:p>
          <a:p>
            <a:pPr marL="285750" indent="-285750">
              <a:spcBef>
                <a:spcPts val="0"/>
              </a:spcBef>
            </a:pPr>
            <a:r>
              <a:rPr lang="en-US" sz="1800" dirty="0">
                <a:latin typeface="Segoe Sans"/>
              </a:rPr>
              <a:t>Reconvene, share findings &amp; summarize key takeaways.</a:t>
            </a:r>
          </a:p>
        </p:txBody>
      </p:sp>
    </p:spTree>
    <p:extLst>
      <p:ext uri="{BB962C8B-B14F-4D97-AF65-F5344CB8AC3E}">
        <p14:creationId xmlns:p14="http://schemas.microsoft.com/office/powerpoint/2010/main" val="1999971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6BC0AA-77F6-48D2-B7B7-0360DB400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8063" y="2021306"/>
            <a:ext cx="6368716" cy="3936334"/>
          </a:xfrm>
        </p:spPr>
        <p:txBody>
          <a:bodyPr/>
          <a:lstStyle/>
          <a:p>
            <a:r>
              <a:rPr lang="en-US" sz="1900" dirty="0"/>
              <a:t>Associate Director of Strategic Initiatives, USF Development Institute (Current)</a:t>
            </a:r>
          </a:p>
          <a:p>
            <a:r>
              <a:rPr lang="en-US" sz="1900" dirty="0"/>
              <a:t>Assistant Director, Foundation Relations, USF Foundation </a:t>
            </a:r>
          </a:p>
          <a:p>
            <a:r>
              <a:rPr lang="en-US" sz="1900" dirty="0"/>
              <a:t>Office Director, Office of Writing Instruction, Walden University</a:t>
            </a:r>
          </a:p>
          <a:p>
            <a:r>
              <a:rPr lang="en-US" sz="1900" dirty="0"/>
              <a:t>Faculty, English and Writing Instruction, Various Institutions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951BE99-4280-449A-B0D9-680FD0902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8063" y="260046"/>
            <a:ext cx="6368716" cy="1588127"/>
          </a:xfrm>
        </p:spPr>
        <p:txBody>
          <a:bodyPr/>
          <a:lstStyle/>
          <a:p>
            <a:r>
              <a:rPr lang="en-US" dirty="0"/>
              <a:t>Miranda Mattingly, Ph.D.</a:t>
            </a:r>
          </a:p>
        </p:txBody>
      </p:sp>
      <p:pic>
        <p:nvPicPr>
          <p:cNvPr id="2" name="Picture 1" descr="Medium shot of a person smiling&#10;&#10;AI-generated content may be incorrect.">
            <a:extLst>
              <a:ext uri="{FF2B5EF4-FFF2-40B4-BE49-F238E27FC236}">
                <a16:creationId xmlns:a16="http://schemas.microsoft.com/office/drawing/2014/main" id="{BAB40DDE-83EE-9D82-F4D1-B9BA1D04D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1" r="11153"/>
          <a:stretch/>
        </p:blipFill>
        <p:spPr>
          <a:xfrm>
            <a:off x="894302" y="1388087"/>
            <a:ext cx="2962596" cy="251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61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23391-BD20-BD7C-D14C-176974675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175EC4-5A8D-AE60-F796-F651D2EAD8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1858" y="1753082"/>
            <a:ext cx="6368716" cy="3931269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900" b="0" i="0" dirty="0">
                <a:effectLst/>
                <a:latin typeface="Segoe Sans"/>
              </a:rPr>
              <a:t>Develop </a:t>
            </a:r>
            <a:r>
              <a:rPr lang="en-US" sz="1900" b="1" i="0" dirty="0">
                <a:effectLst/>
                <a:latin typeface="Segoe Sans"/>
              </a:rPr>
              <a:t>a clear, unified understanding </a:t>
            </a:r>
            <a:r>
              <a:rPr lang="en-US" sz="1900" b="0" i="0" dirty="0">
                <a:effectLst/>
                <a:latin typeface="Segoe Sans"/>
              </a:rPr>
              <a:t>of the project, team, or network's goals &amp; priorities.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900" b="0" i="0" dirty="0">
                <a:effectLst/>
                <a:latin typeface="Segoe Sans"/>
              </a:rPr>
              <a:t>Enhanced </a:t>
            </a:r>
            <a:r>
              <a:rPr lang="en-US" sz="1900" b="1" i="0" dirty="0">
                <a:effectLst/>
                <a:latin typeface="Segoe Sans"/>
              </a:rPr>
              <a:t>commitment to the vision </a:t>
            </a:r>
            <a:r>
              <a:rPr lang="en-US" sz="1900" b="0" i="0" dirty="0">
                <a:effectLst/>
                <a:latin typeface="Segoe Sans"/>
              </a:rPr>
              <a:t>among all members.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i="0" dirty="0">
                <a:effectLst/>
                <a:latin typeface="Segoe Sans"/>
              </a:rPr>
              <a:t>Strengthened interdisciplinary connections</a:t>
            </a:r>
            <a:r>
              <a:rPr lang="en-US" sz="1900" b="0" i="0" dirty="0">
                <a:effectLst/>
                <a:latin typeface="Segoe Sans"/>
              </a:rPr>
              <a:t>, teamwork and network-building.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900" dirty="0">
                <a:latin typeface="Segoe Sans"/>
              </a:rPr>
              <a:t>Collaboratively developed </a:t>
            </a:r>
            <a:r>
              <a:rPr lang="en-US" sz="1900" b="1" dirty="0">
                <a:latin typeface="Segoe Sans"/>
              </a:rPr>
              <a:t>strategic plan for development</a:t>
            </a:r>
            <a:r>
              <a:rPr lang="en-US" sz="1900" dirty="0">
                <a:latin typeface="Segoe Sans"/>
              </a:rPr>
              <a:t>.</a:t>
            </a:r>
            <a:endParaRPr lang="en-US" sz="1900" b="0" i="0" dirty="0">
              <a:effectLst/>
              <a:latin typeface="Segoe San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38D839-106E-B18C-54FC-50C490E09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8063" y="824890"/>
            <a:ext cx="6456306" cy="757130"/>
          </a:xfrm>
        </p:spPr>
        <p:txBody>
          <a:bodyPr/>
          <a:lstStyle/>
          <a:p>
            <a:r>
              <a:rPr lang="en-US" sz="4800" dirty="0"/>
              <a:t>Outcomes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F187DCA-12DB-E0FF-182A-E9A387058C4C}"/>
              </a:ext>
            </a:extLst>
          </p:cNvPr>
          <p:cNvSpPr txBox="1">
            <a:spLocks/>
          </p:cNvSpPr>
          <p:nvPr/>
        </p:nvSpPr>
        <p:spPr>
          <a:xfrm>
            <a:off x="377631" y="490062"/>
            <a:ext cx="3938337" cy="1920526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005397"/>
                </a:solidFill>
                <a:latin typeface="Avenir Next LT Pro Light" panose="020B0304020202020204" pitchFamily="34" charset="0"/>
                <a:ea typeface="+mj-ea"/>
                <a:cs typeface="+mj-cs"/>
              </a:defRPr>
            </a:lvl1pPr>
          </a:lstStyle>
          <a:p>
            <a:r>
              <a:rPr lang="en-US" sz="4400" dirty="0"/>
              <a:t>Vision Focused Model</a:t>
            </a:r>
          </a:p>
        </p:txBody>
      </p:sp>
      <p:pic>
        <p:nvPicPr>
          <p:cNvPr id="7" name="Graphic 6" descr="Group brainstorm with solid fill">
            <a:extLst>
              <a:ext uri="{FF2B5EF4-FFF2-40B4-BE49-F238E27FC236}">
                <a16:creationId xmlns:a16="http://schemas.microsoft.com/office/drawing/2014/main" id="{A02FCC22-DA00-548A-E9CE-E577D1F34F3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214" y="2122598"/>
            <a:ext cx="3938337" cy="393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15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50D0A-C84A-F9B3-E546-8D4D26268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3;p24">
            <a:extLst>
              <a:ext uri="{FF2B5EF4-FFF2-40B4-BE49-F238E27FC236}">
                <a16:creationId xmlns:a16="http://schemas.microsoft.com/office/drawing/2014/main" id="{DF61C84A-D881-348F-6937-47EDB211667B}"/>
              </a:ext>
            </a:extLst>
          </p:cNvPr>
          <p:cNvSpPr/>
          <p:nvPr/>
        </p:nvSpPr>
        <p:spPr>
          <a:xfrm>
            <a:off x="4991656" y="828927"/>
            <a:ext cx="6409295" cy="5403207"/>
          </a:xfrm>
          <a:prstGeom prst="rect">
            <a:avLst/>
          </a:prstGeom>
          <a:solidFill>
            <a:srgbClr val="ED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3E05AB7-E65E-32CC-6448-661425D020BE}"/>
              </a:ext>
            </a:extLst>
          </p:cNvPr>
          <p:cNvSpPr txBox="1">
            <a:spLocks/>
          </p:cNvSpPr>
          <p:nvPr/>
        </p:nvSpPr>
        <p:spPr>
          <a:xfrm>
            <a:off x="711208" y="1972396"/>
            <a:ext cx="4197433" cy="33526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latin typeface="Segoe Sans"/>
              </a:rPr>
              <a:t>Objective: </a:t>
            </a:r>
            <a:r>
              <a:rPr lang="en-US" sz="1800" b="0" i="0" dirty="0">
                <a:effectLst/>
                <a:latin typeface="Segoe Sans"/>
              </a:rPr>
              <a:t> Use dynamic matching or pairing exercise to identify challenges to interdisciplinary collaboration, explore integrated methodologies, and leverage complementary strengths to developing innovative solutions, culminating in team formation.</a:t>
            </a:r>
            <a:endParaRPr lang="en-US" sz="180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1DC4119-F655-8906-214C-58BA732BD42C}"/>
              </a:ext>
            </a:extLst>
          </p:cNvPr>
          <p:cNvSpPr txBox="1">
            <a:spLocks/>
          </p:cNvSpPr>
          <p:nvPr/>
        </p:nvSpPr>
        <p:spPr>
          <a:xfrm>
            <a:off x="704168" y="568388"/>
            <a:ext cx="4197433" cy="8297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5397"/>
                </a:solidFill>
              </a:rPr>
              <a:t>Pollinator Pairings  Model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902E4D83-D581-431A-BBDF-877A4179A9AC}"/>
              </a:ext>
            </a:extLst>
          </p:cNvPr>
          <p:cNvSpPr txBox="1">
            <a:spLocks/>
          </p:cNvSpPr>
          <p:nvPr/>
        </p:nvSpPr>
        <p:spPr>
          <a:xfrm>
            <a:off x="5032236" y="1068331"/>
            <a:ext cx="6368716" cy="49517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1900" b="0" i="0" dirty="0">
                <a:effectLst/>
                <a:latin typeface="+mj-lt"/>
              </a:rPr>
              <a:t>Explain pollinator pairing concept (i.e., how different disciplines can complement each other).</a:t>
            </a:r>
            <a:endParaRPr lang="en-US" sz="1900" dirty="0">
              <a:latin typeface="+mj-lt"/>
            </a:endParaRPr>
          </a:p>
          <a:p>
            <a:pPr lvl="0">
              <a:spcBef>
                <a:spcPts val="0"/>
              </a:spcBef>
            </a:pPr>
            <a:r>
              <a:rPr lang="en-US" sz="1900" b="0" i="0" dirty="0">
                <a:effectLst/>
                <a:latin typeface="+mj-lt"/>
              </a:rPr>
              <a:t>Identify challenge, solution, or topic for collaboration.</a:t>
            </a:r>
          </a:p>
          <a:p>
            <a:pPr lvl="0">
              <a:spcBef>
                <a:spcPts val="0"/>
              </a:spcBef>
            </a:pPr>
            <a:r>
              <a:rPr lang="en-US" sz="1900" b="0" i="0" dirty="0">
                <a:effectLst/>
                <a:latin typeface="+mj-lt"/>
              </a:rPr>
              <a:t>Pairs discuss how their disciplines can work together (e.g., explore integrated methodologies; identify strengths &amp; weaknesses in pairing</a:t>
            </a:r>
            <a:r>
              <a:rPr lang="en-US" sz="1900" dirty="0">
                <a:latin typeface="+mj-lt"/>
              </a:rPr>
              <a:t>).</a:t>
            </a:r>
            <a:endParaRPr lang="en-US" sz="1900" b="0" i="0" dirty="0">
              <a:effectLst/>
              <a:latin typeface="+mj-lt"/>
            </a:endParaRPr>
          </a:p>
          <a:p>
            <a:pPr lvl="0">
              <a:spcBef>
                <a:spcPts val="0"/>
              </a:spcBef>
            </a:pPr>
            <a:r>
              <a:rPr lang="en-US" sz="1900" dirty="0">
                <a:latin typeface="+mj-lt"/>
              </a:rPr>
              <a:t>P</a:t>
            </a:r>
            <a:r>
              <a:rPr lang="en-US" sz="1900" b="0" i="0" dirty="0">
                <a:effectLst/>
                <a:latin typeface="+mj-lt"/>
              </a:rPr>
              <a:t>resent </a:t>
            </a:r>
            <a:r>
              <a:rPr lang="en-US" sz="1900" dirty="0">
                <a:latin typeface="+mj-lt"/>
              </a:rPr>
              <a:t>findings.</a:t>
            </a:r>
          </a:p>
          <a:p>
            <a:pPr lvl="0">
              <a:spcBef>
                <a:spcPts val="0"/>
              </a:spcBef>
            </a:pPr>
            <a:r>
              <a:rPr lang="en-US" sz="1900" b="0" i="0" dirty="0">
                <a:effectLst/>
                <a:latin typeface="+mj-lt"/>
              </a:rPr>
              <a:t>Open conversation to additional pairings (i.e., collaborators).</a:t>
            </a:r>
          </a:p>
          <a:p>
            <a:pPr lvl="0">
              <a:spcBef>
                <a:spcPts val="0"/>
              </a:spcBef>
            </a:pPr>
            <a:r>
              <a:rPr lang="en-US" sz="1900" b="0" i="0" dirty="0">
                <a:effectLst/>
                <a:latin typeface="+mj-lt"/>
              </a:rPr>
              <a:t>Create space for </a:t>
            </a:r>
            <a:r>
              <a:rPr lang="en-US" sz="1900" dirty="0">
                <a:latin typeface="+mj-lt"/>
              </a:rPr>
              <a:t>networking and team formation.</a:t>
            </a:r>
            <a:endParaRPr lang="en-US" sz="1900" b="0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9742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D931C-2178-0278-BD7A-3F928B58F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A199AC-D65A-9A66-C197-0D7991486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1858" y="1665992"/>
            <a:ext cx="6368716" cy="4151521"/>
          </a:xfrm>
        </p:spPr>
        <p:txBody>
          <a:bodyPr/>
          <a:lstStyle/>
          <a:p>
            <a:pPr algn="l">
              <a:lnSpc>
                <a:spcPct val="14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424242"/>
                </a:solidFill>
                <a:effectLst/>
                <a:latin typeface="Segoe Sans"/>
              </a:rPr>
              <a:t> Hands-on </a:t>
            </a:r>
            <a:r>
              <a:rPr lang="en-US" sz="2000" b="1" i="0" dirty="0">
                <a:solidFill>
                  <a:srgbClr val="424242"/>
                </a:solidFill>
                <a:effectLst/>
                <a:latin typeface="Segoe Sans"/>
              </a:rPr>
              <a:t>recognition of the importance of interdisciplinary collaboration </a:t>
            </a:r>
            <a:r>
              <a:rPr lang="en-US" sz="2000" b="0" i="0" dirty="0">
                <a:solidFill>
                  <a:srgbClr val="424242"/>
                </a:solidFill>
                <a:effectLst/>
                <a:latin typeface="Segoe Sans"/>
              </a:rPr>
              <a:t>to solving complex problems. </a:t>
            </a:r>
          </a:p>
          <a:p>
            <a:pPr algn="l">
              <a:lnSpc>
                <a:spcPct val="14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24242"/>
                </a:solidFill>
                <a:latin typeface="Segoe Sans"/>
              </a:rPr>
              <a:t> Practical opportunity to discuss and map pathway for </a:t>
            </a:r>
            <a:r>
              <a:rPr lang="en-US" sz="2000" b="1" dirty="0">
                <a:solidFill>
                  <a:srgbClr val="424242"/>
                </a:solidFill>
                <a:latin typeface="Segoe Sans"/>
              </a:rPr>
              <a:t>integrated research methodologies</a:t>
            </a:r>
            <a:r>
              <a:rPr lang="en-US" sz="2000" dirty="0">
                <a:solidFill>
                  <a:srgbClr val="424242"/>
                </a:solidFill>
                <a:latin typeface="Segoe Sans"/>
              </a:rPr>
              <a:t>. </a:t>
            </a:r>
          </a:p>
          <a:p>
            <a:pPr algn="l">
              <a:lnSpc>
                <a:spcPct val="14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424242"/>
                </a:solidFill>
                <a:effectLst/>
                <a:latin typeface="Segoe Sans"/>
              </a:rPr>
              <a:t> Pinpoint barriers to collaboration and </a:t>
            </a:r>
            <a:r>
              <a:rPr lang="en-US" sz="2000" b="1" i="0" dirty="0">
                <a:solidFill>
                  <a:srgbClr val="424242"/>
                </a:solidFill>
                <a:effectLst/>
                <a:latin typeface="Segoe Sans"/>
              </a:rPr>
              <a:t>identify solutions</a:t>
            </a:r>
            <a:r>
              <a:rPr lang="en-US" sz="2000" b="0" i="0" dirty="0">
                <a:solidFill>
                  <a:srgbClr val="424242"/>
                </a:solidFill>
                <a:effectLst/>
                <a:latin typeface="Segoe Sans"/>
              </a:rPr>
              <a:t> to overcome challenges.</a:t>
            </a:r>
          </a:p>
          <a:p>
            <a:pPr>
              <a:lnSpc>
                <a:spcPct val="14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24242"/>
                </a:solidFill>
                <a:latin typeface="Segoe Sans"/>
              </a:rPr>
              <a:t> </a:t>
            </a:r>
            <a:r>
              <a:rPr lang="en-US" sz="2000" b="1" dirty="0">
                <a:solidFill>
                  <a:srgbClr val="424242"/>
                </a:solidFill>
                <a:latin typeface="Segoe Sans"/>
              </a:rPr>
              <a:t>Acceleration of team formation</a:t>
            </a:r>
            <a:r>
              <a:rPr lang="en-US" sz="2000" dirty="0">
                <a:solidFill>
                  <a:srgbClr val="424242"/>
                </a:solidFill>
                <a:latin typeface="Segoe Sans"/>
              </a:rPr>
              <a:t> around interdisciplinary areas of research. </a:t>
            </a:r>
            <a:endParaRPr lang="en-US" sz="2000" b="0" i="0" dirty="0">
              <a:solidFill>
                <a:srgbClr val="424242"/>
              </a:solidFill>
              <a:effectLst/>
              <a:latin typeface="Segoe San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77D219-2A2A-4F8E-30FE-B72E51B34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8063" y="824890"/>
            <a:ext cx="6456306" cy="757130"/>
          </a:xfrm>
        </p:spPr>
        <p:txBody>
          <a:bodyPr/>
          <a:lstStyle/>
          <a:p>
            <a:r>
              <a:rPr lang="en-US" sz="4800" dirty="0"/>
              <a:t>Outcomes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CCEBCC19-B110-8ECA-029A-15E2A323AA5F}"/>
              </a:ext>
            </a:extLst>
          </p:cNvPr>
          <p:cNvSpPr txBox="1">
            <a:spLocks/>
          </p:cNvSpPr>
          <p:nvPr/>
        </p:nvSpPr>
        <p:spPr>
          <a:xfrm>
            <a:off x="377631" y="1099460"/>
            <a:ext cx="3938337" cy="131112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005397"/>
                </a:solidFill>
                <a:latin typeface="Avenir Next LT Pro Light" panose="020B0304020202020204" pitchFamily="34" charset="0"/>
                <a:ea typeface="+mj-ea"/>
                <a:cs typeface="+mj-cs"/>
              </a:defRPr>
            </a:lvl1pPr>
          </a:lstStyle>
          <a:p>
            <a:r>
              <a:rPr lang="en-US" sz="4400" dirty="0"/>
              <a:t>Pollinator Pairing Model</a:t>
            </a:r>
          </a:p>
        </p:txBody>
      </p:sp>
      <p:pic>
        <p:nvPicPr>
          <p:cNvPr id="7" name="Graphic 6" descr="Group brainstorm with solid fill">
            <a:extLst>
              <a:ext uri="{FF2B5EF4-FFF2-40B4-BE49-F238E27FC236}">
                <a16:creationId xmlns:a16="http://schemas.microsoft.com/office/drawing/2014/main" id="{9F96B45F-04FF-6AF3-95E5-37F43AEF62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214" y="2122598"/>
            <a:ext cx="3938337" cy="393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2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863276-08D3-4C6E-92EE-C19ADB728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937666"/>
            <a:ext cx="7259052" cy="618631"/>
          </a:xfrm>
        </p:spPr>
        <p:txBody>
          <a:bodyPr/>
          <a:lstStyle/>
          <a:p>
            <a:r>
              <a:rPr lang="en-US" sz="3800" dirty="0"/>
              <a:t>Breakout Groups Instructions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61D88B-7A7F-4C6A-B30A-7FD36051231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683469"/>
            <a:ext cx="7259052" cy="4704345"/>
          </a:xfrm>
        </p:spPr>
        <p:txBody>
          <a:bodyPr>
            <a:noAutofit/>
          </a:bodyPr>
          <a:lstStyle/>
          <a:p>
            <a:r>
              <a:rPr lang="en-US" sz="1750" dirty="0">
                <a:ea typeface="Calibri"/>
                <a:cs typeface="Calibri"/>
                <a:sym typeface="Calibri"/>
              </a:rPr>
              <a:t>Breakout rooms for each ideation session type.</a:t>
            </a:r>
          </a:p>
          <a:p>
            <a:r>
              <a:rPr lang="en-US" sz="1750" b="1" dirty="0">
                <a:ea typeface="Calibri"/>
                <a:cs typeface="Calibri"/>
                <a:sym typeface="Calibri"/>
              </a:rPr>
              <a:t>Choose a model and join room</a:t>
            </a:r>
            <a:r>
              <a:rPr lang="en-US" sz="1750" dirty="0">
                <a:ea typeface="Calibri"/>
                <a:cs typeface="Calibri"/>
                <a:sym typeface="Calibri"/>
              </a:rPr>
              <a:t> to take deeper dive into building a framework for this ideation session. </a:t>
            </a:r>
          </a:p>
          <a:p>
            <a:r>
              <a:rPr lang="en-US" sz="1750" dirty="0">
                <a:ea typeface="Calibri"/>
                <a:cs typeface="Calibri"/>
                <a:sym typeface="Calibri"/>
              </a:rPr>
              <a:t>Have the opportunity to </a:t>
            </a:r>
            <a:r>
              <a:rPr lang="en-US" sz="1750" b="1" dirty="0">
                <a:ea typeface="Calibri"/>
                <a:cs typeface="Calibri"/>
                <a:sym typeface="Calibri"/>
              </a:rPr>
              <a:t>build this framework with peers</a:t>
            </a:r>
            <a:r>
              <a:rPr lang="en-US" sz="1750" dirty="0">
                <a:ea typeface="Calibri"/>
                <a:cs typeface="Calibri"/>
                <a:sym typeface="Calibri"/>
              </a:rPr>
              <a:t> and discuss potential challenges and considerations. </a:t>
            </a:r>
          </a:p>
          <a:p>
            <a:r>
              <a:rPr lang="en-US" sz="1750" dirty="0"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Or </a:t>
            </a:r>
            <a:r>
              <a:rPr lang="en-US" sz="1750" b="1" dirty="0"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use th</a:t>
            </a:r>
            <a:r>
              <a:rPr lang="en-US" sz="1750" b="1" dirty="0">
                <a:ea typeface="Calibri"/>
                <a:cs typeface="Calibri"/>
                <a:sym typeface="Calibri"/>
              </a:rPr>
              <a:t>e attached template to brainstorm on your own</a:t>
            </a:r>
            <a:r>
              <a:rPr lang="en-US" sz="1750" dirty="0">
                <a:ea typeface="Calibri"/>
                <a:cs typeface="Calibri"/>
                <a:sym typeface="Calibri"/>
              </a:rPr>
              <a:t>. </a:t>
            </a:r>
          </a:p>
          <a:p>
            <a:r>
              <a:rPr lang="en-US" sz="1750" dirty="0">
                <a:ea typeface="Calibri"/>
                <a:cs typeface="Calibri"/>
                <a:sym typeface="Calibri"/>
              </a:rPr>
              <a:t>Either way, </a:t>
            </a:r>
            <a:r>
              <a:rPr lang="en-US" sz="1750" dirty="0"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we’ll come back together to </a:t>
            </a:r>
            <a:r>
              <a:rPr lang="en-US" sz="1750" b="1" dirty="0"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discuss our findings as a collective group.</a:t>
            </a:r>
            <a:r>
              <a:rPr lang="en-US" sz="1750" dirty="0"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 </a:t>
            </a:r>
            <a:endParaRPr lang="en-US" sz="175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898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B62F5-45A8-DCA0-4AB1-01FF9B984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B75905-A3E0-A80F-175D-FABDD50D0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937666"/>
            <a:ext cx="7259052" cy="618631"/>
          </a:xfrm>
        </p:spPr>
        <p:txBody>
          <a:bodyPr/>
          <a:lstStyle/>
          <a:p>
            <a:r>
              <a:rPr lang="en-US" sz="3800" dirty="0"/>
              <a:t>Breakout Rooms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CC6338-280F-D516-DCF0-4E6FEBA719F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683469"/>
            <a:ext cx="7259052" cy="4704345"/>
          </a:xfrm>
        </p:spPr>
        <p:txBody>
          <a:bodyPr>
            <a:noAutofit/>
          </a:bodyPr>
          <a:lstStyle/>
          <a:p>
            <a:r>
              <a:rPr lang="en-US" sz="175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  <a:sym typeface="Calibri"/>
              </a:rPr>
              <a:t>Breakout Room 1 </a:t>
            </a:r>
            <a:r>
              <a:rPr lang="en-US" sz="1750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  <a:sym typeface="Calibri"/>
              </a:rPr>
              <a:t>– Funding Launch Model</a:t>
            </a:r>
          </a:p>
          <a:p>
            <a:r>
              <a:rPr lang="en-US" sz="175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Breakout Room 2 </a:t>
            </a:r>
            <a:r>
              <a:rPr lang="en-US" sz="17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– Ignite Model</a:t>
            </a:r>
          </a:p>
          <a:p>
            <a:r>
              <a:rPr lang="en-US" sz="175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  <a:sym typeface="Calibri"/>
              </a:rPr>
              <a:t>Breakout Room 3</a:t>
            </a:r>
            <a:r>
              <a:rPr lang="en-US" sz="1750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  <a:sym typeface="Calibri"/>
              </a:rPr>
              <a:t> – Report &amp; Response Model</a:t>
            </a:r>
          </a:p>
          <a:p>
            <a:r>
              <a:rPr lang="en-US" sz="175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Breakout Room 4 </a:t>
            </a:r>
            <a:r>
              <a:rPr lang="en-US" sz="17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– World Café Model</a:t>
            </a:r>
            <a:endParaRPr lang="en-US" sz="1750" dirty="0">
              <a:solidFill>
                <a:schemeClr val="tx1">
                  <a:lumMod val="95000"/>
                  <a:lumOff val="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en-US" sz="175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  <a:sym typeface="Calibri"/>
              </a:rPr>
              <a:t>Breakout Room 5 </a:t>
            </a:r>
            <a:r>
              <a:rPr lang="en-US" sz="1750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  <a:sym typeface="Calibri"/>
              </a:rPr>
              <a:t>– Vision Focused Model</a:t>
            </a:r>
          </a:p>
          <a:p>
            <a:r>
              <a:rPr lang="en-US" sz="175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Breakout Room 6 </a:t>
            </a:r>
            <a:r>
              <a:rPr lang="en-US" sz="17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– Pollinator Pairing Model</a:t>
            </a:r>
            <a:endParaRPr lang="en-US" sz="1750" dirty="0">
              <a:solidFill>
                <a:schemeClr val="tx1">
                  <a:lumMod val="95000"/>
                  <a:lumOff val="5000"/>
                </a:schemeClr>
              </a:solidFill>
              <a:latin typeface="Avenir Next LT Pro" panose="020B0504020202020204" pitchFamily="34" charset="0"/>
            </a:endParaRPr>
          </a:p>
          <a:p>
            <a:endParaRPr lang="en-US" sz="1750" dirty="0">
              <a:solidFill>
                <a:schemeClr val="tx1">
                  <a:lumMod val="95000"/>
                  <a:lumOff val="5000"/>
                </a:schemeClr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4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0A6D9-9738-88F0-7527-0312860BE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86E67DC-993F-7E5B-DA29-16917A308A61}"/>
              </a:ext>
            </a:extLst>
          </p:cNvPr>
          <p:cNvSpPr txBox="1">
            <a:spLocks/>
          </p:cNvSpPr>
          <p:nvPr/>
        </p:nvSpPr>
        <p:spPr>
          <a:xfrm>
            <a:off x="3361509" y="1189527"/>
            <a:ext cx="8603329" cy="5625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900" dirty="0">
                <a:solidFill>
                  <a:srgbClr val="424242"/>
                </a:solidFill>
                <a:latin typeface="Segoe Sans"/>
              </a:rPr>
              <a:t>What </a:t>
            </a:r>
            <a:r>
              <a:rPr lang="en-US" sz="1900" b="1" dirty="0">
                <a:solidFill>
                  <a:srgbClr val="424242"/>
                </a:solidFill>
                <a:latin typeface="Segoe Sans"/>
              </a:rPr>
              <a:t>ideation model resonated </a:t>
            </a:r>
            <a:r>
              <a:rPr lang="en-US" sz="1900" dirty="0">
                <a:solidFill>
                  <a:srgbClr val="424242"/>
                </a:solidFill>
                <a:latin typeface="Segoe Sans"/>
              </a:rPr>
              <a:t>with you and why? If you have past experience, what made the session successful or challenging?</a:t>
            </a:r>
          </a:p>
          <a:p>
            <a:pPr>
              <a:spcBef>
                <a:spcPts val="600"/>
              </a:spcBef>
            </a:pPr>
            <a:r>
              <a:rPr lang="en-US" sz="1900" b="0" i="0" dirty="0">
                <a:solidFill>
                  <a:srgbClr val="424242"/>
                </a:solidFill>
                <a:effectLst/>
                <a:latin typeface="Segoe Sans"/>
              </a:rPr>
              <a:t>What </a:t>
            </a:r>
            <a:r>
              <a:rPr lang="en-US" sz="1900" b="1" i="0" dirty="0">
                <a:solidFill>
                  <a:srgbClr val="424242"/>
                </a:solidFill>
                <a:effectLst/>
                <a:latin typeface="Segoe Sans"/>
              </a:rPr>
              <a:t>modifications would you need to make </a:t>
            </a:r>
            <a:r>
              <a:rPr lang="en-US" sz="1900" b="0" i="0" dirty="0">
                <a:solidFill>
                  <a:srgbClr val="424242"/>
                </a:solidFill>
                <a:effectLst/>
                <a:latin typeface="Segoe Sans"/>
              </a:rPr>
              <a:t>to your chosen model for implementation? </a:t>
            </a:r>
          </a:p>
          <a:p>
            <a:pPr>
              <a:spcBef>
                <a:spcPts val="600"/>
              </a:spcBef>
            </a:pPr>
            <a:r>
              <a:rPr lang="en-US" sz="1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will you frame and position this session to keep groups accountable? </a:t>
            </a:r>
            <a:r>
              <a:rPr lang="en-US" sz="1900" b="0" i="0" dirty="0">
                <a:solidFill>
                  <a:srgbClr val="424242"/>
                </a:solidFill>
                <a:effectLst/>
                <a:latin typeface="Segoe Sans"/>
              </a:rPr>
              <a:t>How </a:t>
            </a:r>
            <a:r>
              <a:rPr lang="en-US" sz="1900" dirty="0">
                <a:solidFill>
                  <a:srgbClr val="424242"/>
                </a:solidFill>
                <a:latin typeface="Segoe Sans"/>
              </a:rPr>
              <a:t>would </a:t>
            </a:r>
            <a:r>
              <a:rPr lang="en-US" sz="1900" b="0" i="0" dirty="0">
                <a:solidFill>
                  <a:srgbClr val="424242"/>
                </a:solidFill>
                <a:effectLst/>
                <a:latin typeface="Segoe Sans"/>
              </a:rPr>
              <a:t>you encourage participants to </a:t>
            </a:r>
            <a:r>
              <a:rPr lang="en-US" sz="1900" b="1" i="0" dirty="0">
                <a:solidFill>
                  <a:srgbClr val="424242"/>
                </a:solidFill>
                <a:effectLst/>
                <a:latin typeface="Segoe Sans"/>
              </a:rPr>
              <a:t>think beyond traditional boundaries</a:t>
            </a:r>
            <a:r>
              <a:rPr lang="en-US" sz="1900" b="0" i="0" dirty="0">
                <a:solidFill>
                  <a:srgbClr val="424242"/>
                </a:solidFill>
                <a:effectLst/>
                <a:latin typeface="Segoe Sans"/>
              </a:rPr>
              <a:t> or </a:t>
            </a:r>
            <a:r>
              <a:rPr lang="en-US" sz="1900" b="1" i="0" dirty="0">
                <a:solidFill>
                  <a:srgbClr val="424242"/>
                </a:solidFill>
                <a:effectLst/>
                <a:latin typeface="Segoe Sans"/>
              </a:rPr>
              <a:t>encourage engagement </a:t>
            </a:r>
            <a:r>
              <a:rPr lang="en-US" sz="1900" b="0" i="0" dirty="0">
                <a:solidFill>
                  <a:srgbClr val="424242"/>
                </a:solidFill>
                <a:effectLst/>
                <a:latin typeface="Segoe Sans"/>
              </a:rPr>
              <a:t>throughout this ideation session?</a:t>
            </a:r>
          </a:p>
          <a:p>
            <a:pPr>
              <a:spcBef>
                <a:spcPts val="600"/>
              </a:spcBef>
            </a:pPr>
            <a:r>
              <a:rPr lang="en-US" sz="1900" b="0" i="0" dirty="0">
                <a:solidFill>
                  <a:srgbClr val="424242"/>
                </a:solidFill>
                <a:effectLst/>
                <a:latin typeface="Segoe Sans"/>
              </a:rPr>
              <a:t>What </a:t>
            </a:r>
            <a:r>
              <a:rPr lang="en-US" sz="1900" b="1" i="0" dirty="0">
                <a:solidFill>
                  <a:srgbClr val="424242"/>
                </a:solidFill>
                <a:effectLst/>
                <a:latin typeface="Segoe Sans"/>
              </a:rPr>
              <a:t>tools might you need</a:t>
            </a:r>
            <a:r>
              <a:rPr lang="en-US" sz="1900" b="0" i="0" dirty="0">
                <a:solidFill>
                  <a:srgbClr val="424242"/>
                </a:solidFill>
                <a:effectLst/>
                <a:latin typeface="Segoe Sans"/>
              </a:rPr>
              <a:t>, or have you found are most useful in accelerating the success of these types of large-scale ideation sessions</a:t>
            </a:r>
            <a:r>
              <a:rPr lang="en-US" sz="1900" dirty="0">
                <a:solidFill>
                  <a:srgbClr val="424242"/>
                </a:solidFill>
                <a:latin typeface="Segoe Sans"/>
              </a:rPr>
              <a:t>?</a:t>
            </a:r>
            <a:endParaRPr lang="en-US" sz="1900" b="0" i="0" dirty="0">
              <a:solidFill>
                <a:srgbClr val="424242"/>
              </a:solidFill>
              <a:effectLst/>
              <a:latin typeface="Segoe Sans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FFBA30B1-F1F6-D703-C4E3-77EB01867F93}"/>
              </a:ext>
            </a:extLst>
          </p:cNvPr>
          <p:cNvSpPr txBox="1">
            <a:spLocks/>
          </p:cNvSpPr>
          <p:nvPr/>
        </p:nvSpPr>
        <p:spPr>
          <a:xfrm>
            <a:off x="3361509" y="233394"/>
            <a:ext cx="3938337" cy="84023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005397"/>
                </a:solidFill>
                <a:latin typeface="Avenir Next LT Pro Light" panose="020B03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765841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D79DC-E1D6-2A4B-142F-226844618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138F1B-77B0-F92E-0F6E-098686358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10484" y="2279292"/>
            <a:ext cx="6368716" cy="2510239"/>
          </a:xfrm>
        </p:spPr>
        <p:txBody>
          <a:bodyPr/>
          <a:lstStyle/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sz="2000" dirty="0"/>
              <a:t>Associate Director, Strategic Initiatives 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sz="2000" dirty="0"/>
              <a:t>Research Development Institute 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sz="2000" dirty="0"/>
              <a:t>University of South Florida 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sz="2000" b="1" dirty="0">
                <a:hlinkClick r:id="rId3"/>
              </a:rPr>
              <a:t>mattinglym@usf.edu</a:t>
            </a:r>
            <a:endParaRPr lang="en-US" sz="2000" b="1" dirty="0"/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sz="2000" b="1" dirty="0"/>
              <a:t>usf.edu/</a:t>
            </a:r>
            <a:r>
              <a:rPr lang="en-US" sz="2000" b="1" dirty="0" err="1"/>
              <a:t>rdi</a:t>
            </a:r>
            <a:endParaRPr lang="en-US" sz="2000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BB5859-A868-370B-3DD0-DC7480F5E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8063" y="1418763"/>
            <a:ext cx="6456306" cy="646331"/>
          </a:xfrm>
        </p:spPr>
        <p:txBody>
          <a:bodyPr/>
          <a:lstStyle/>
          <a:p>
            <a:r>
              <a:rPr lang="en-US" sz="4000" dirty="0"/>
              <a:t>Miranda Mattingly, Ph.D.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7D278945-B9D4-7650-429F-8BD89CE90F61}"/>
              </a:ext>
            </a:extLst>
          </p:cNvPr>
          <p:cNvSpPr txBox="1">
            <a:spLocks/>
          </p:cNvSpPr>
          <p:nvPr/>
        </p:nvSpPr>
        <p:spPr>
          <a:xfrm>
            <a:off x="377631" y="1653458"/>
            <a:ext cx="3938337" cy="75713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005397"/>
                </a:solidFill>
                <a:latin typeface="Avenir Next LT Pro Light" panose="020B0304020202020204" pitchFamily="34" charset="0"/>
                <a:ea typeface="+mj-ea"/>
                <a:cs typeface="+mj-cs"/>
              </a:defRPr>
            </a:lvl1pPr>
          </a:lstStyle>
          <a:p>
            <a:r>
              <a:rPr lang="en-US" sz="4800" dirty="0"/>
              <a:t>Contact Info</a:t>
            </a:r>
          </a:p>
        </p:txBody>
      </p:sp>
      <p:pic>
        <p:nvPicPr>
          <p:cNvPr id="7" name="Gráfico 53" descr="Email with solid fill">
            <a:extLst>
              <a:ext uri="{FF2B5EF4-FFF2-40B4-BE49-F238E27FC236}">
                <a16:creationId xmlns:a16="http://schemas.microsoft.com/office/drawing/2014/main" id="{2A7D61C2-9247-2089-C9D4-ECBF6B1598C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83475" y="2217485"/>
            <a:ext cx="3570836" cy="357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58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7C00B-DCF3-EFB9-6D3F-0151C6A91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F1918BC-5343-5126-025B-A6070BFD5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75" y="1638210"/>
            <a:ext cx="5972175" cy="1200329"/>
          </a:xfrm>
        </p:spPr>
        <p:txBody>
          <a:bodyPr/>
          <a:lstStyle/>
          <a:p>
            <a:r>
              <a:rPr lang="en-US" sz="4000" dirty="0"/>
              <a:t>Please remember to fill out the feedback survey.</a:t>
            </a:r>
          </a:p>
        </p:txBody>
      </p:sp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C2F8647-7740-71E8-E9AA-D2938F4E0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000465"/>
            <a:ext cx="2381250" cy="238125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6944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2D23D0-9CDE-4DDD-A24A-579C6866E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811740"/>
            <a:ext cx="9906000" cy="123452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Thank You</a:t>
            </a:r>
          </a:p>
        </p:txBody>
      </p:sp>
      <p:pic>
        <p:nvPicPr>
          <p:cNvPr id="6" name="Picture 5" descr="A logo with text and a globe in a circle&#10;&#10;Description automatically generated">
            <a:extLst>
              <a:ext uri="{FF2B5EF4-FFF2-40B4-BE49-F238E27FC236}">
                <a16:creationId xmlns:a16="http://schemas.microsoft.com/office/drawing/2014/main" id="{CBC58422-3F95-4716-A67C-28A7A15F5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55" y="3429000"/>
            <a:ext cx="3675564" cy="367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36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1F4348-2350-4DA4-AAAA-D8F645289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878" y="719792"/>
            <a:ext cx="9906000" cy="646331"/>
          </a:xfrm>
        </p:spPr>
        <p:txBody>
          <a:bodyPr/>
          <a:lstStyle/>
          <a:p>
            <a:r>
              <a:rPr lang="en-US" sz="4000" dirty="0">
                <a:solidFill>
                  <a:srgbClr val="006747"/>
                </a:solidFill>
              </a:rPr>
              <a:t>Context: USF Think Tank Initiative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B27F81-5516-4431-BDE4-80B0DD199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4203" y="1691560"/>
            <a:ext cx="5463393" cy="4209690"/>
          </a:xfrm>
        </p:spPr>
        <p:txBody>
          <a:bodyPr>
            <a:normAutofit/>
          </a:bodyPr>
          <a:lstStyle/>
          <a:p>
            <a:pPr marL="76200" indent="0">
              <a:buNone/>
            </a:pPr>
            <a:r>
              <a:rPr lang="en-US" sz="1800" b="1" i="1" kern="100" dirty="0">
                <a:solidFill>
                  <a:srgbClr val="0067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Vision</a:t>
            </a:r>
            <a:r>
              <a:rPr lang="en-US" sz="1800" i="1" kern="100" dirty="0">
                <a:solidFill>
                  <a:srgbClr val="0067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Cultivate dynamic, collaborative research environments where the expertise of interdisciplinary and transdisciplinary teams converge to co-create bold solutions to complex societal challenges, and catalyze the building of robust research ecosystems around them to accelerate the translation of research into real-world, community impact.</a:t>
            </a:r>
            <a:endParaRPr lang="en-US" sz="1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A0B42-8E28-71BB-0278-80298EF28134}"/>
              </a:ext>
            </a:extLst>
          </p:cNvPr>
          <p:cNvSpPr/>
          <p:nvPr/>
        </p:nvSpPr>
        <p:spPr>
          <a:xfrm>
            <a:off x="867128" y="1410500"/>
            <a:ext cx="1938187" cy="153827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ln w="50800">
            <a:solidFill>
              <a:srgbClr val="9CCB3B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AC69E1-BDA3-AC25-3036-8C088027D896}"/>
              </a:ext>
            </a:extLst>
          </p:cNvPr>
          <p:cNvSpPr txBox="1"/>
          <p:nvPr/>
        </p:nvSpPr>
        <p:spPr>
          <a:xfrm>
            <a:off x="839696" y="2330368"/>
            <a:ext cx="1980841" cy="389932"/>
          </a:xfrm>
          <a:prstGeom prst="rect">
            <a:avLst/>
          </a:prstGeom>
          <a:solidFill>
            <a:srgbClr val="006747"/>
          </a:solidFill>
          <a:ln>
            <a:solidFill>
              <a:srgbClr val="00674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algn="ctr" defTabSz="800100"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Future of Food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42F093-26CA-5703-D20F-6CFD5265CD84}"/>
              </a:ext>
            </a:extLst>
          </p:cNvPr>
          <p:cNvSpPr/>
          <p:nvPr/>
        </p:nvSpPr>
        <p:spPr>
          <a:xfrm>
            <a:off x="3052090" y="1429784"/>
            <a:ext cx="1892313" cy="1538270"/>
          </a:xfrm>
          <a:prstGeom prst="rect">
            <a:avLst/>
          </a:prstGeom>
          <a:blipFill>
            <a:blip r:embed="rId3"/>
            <a:srcRect/>
            <a:stretch>
              <a:fillRect l="-25000" r="-25000"/>
            </a:stretch>
          </a:blipFill>
          <a:ln w="50800">
            <a:solidFill>
              <a:srgbClr val="9CCB3B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EC340A-20D8-FED0-2CC6-91FAF584CD12}"/>
              </a:ext>
            </a:extLst>
          </p:cNvPr>
          <p:cNvSpPr txBox="1"/>
          <p:nvPr/>
        </p:nvSpPr>
        <p:spPr>
          <a:xfrm>
            <a:off x="3022029" y="2338507"/>
            <a:ext cx="1938187" cy="388460"/>
          </a:xfrm>
          <a:prstGeom prst="rect">
            <a:avLst/>
          </a:prstGeom>
          <a:solidFill>
            <a:srgbClr val="006747"/>
          </a:solidFill>
          <a:ln>
            <a:solidFill>
              <a:srgbClr val="00674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algn="ctr" defTabSz="800100"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Future of Education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3E6766-88CA-FA60-00D9-93A5E368D9DE}"/>
              </a:ext>
            </a:extLst>
          </p:cNvPr>
          <p:cNvSpPr/>
          <p:nvPr/>
        </p:nvSpPr>
        <p:spPr>
          <a:xfrm>
            <a:off x="3020180" y="3098133"/>
            <a:ext cx="1938187" cy="1469299"/>
          </a:xfrm>
          <a:prstGeom prst="rect">
            <a:avLst/>
          </a:prstGeom>
          <a:blipFill>
            <a:blip r:embed="rId4"/>
            <a:srcRect/>
            <a:stretch>
              <a:fillRect l="-25000" r="-25000"/>
            </a:stretch>
          </a:blipFill>
          <a:ln w="53975">
            <a:solidFill>
              <a:srgbClr val="9CCB3B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D6AF2F-A690-0637-633C-10E41345A1AB}"/>
              </a:ext>
            </a:extLst>
          </p:cNvPr>
          <p:cNvSpPr txBox="1"/>
          <p:nvPr/>
        </p:nvSpPr>
        <p:spPr>
          <a:xfrm>
            <a:off x="2991719" y="3945426"/>
            <a:ext cx="1985173" cy="359863"/>
          </a:xfrm>
          <a:prstGeom prst="rect">
            <a:avLst/>
          </a:prstGeom>
          <a:solidFill>
            <a:srgbClr val="006747"/>
          </a:solidFill>
          <a:ln>
            <a:solidFill>
              <a:srgbClr val="00674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algn="ctr" defTabSz="800100"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Oceans of Data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74EA27-7C51-58EF-99DC-2810E9CE9CFE}"/>
              </a:ext>
            </a:extLst>
          </p:cNvPr>
          <p:cNvSpPr/>
          <p:nvPr/>
        </p:nvSpPr>
        <p:spPr>
          <a:xfrm>
            <a:off x="878636" y="3109772"/>
            <a:ext cx="1917776" cy="1443846"/>
          </a:xfrm>
          <a:prstGeom prst="rect">
            <a:avLst/>
          </a:prstGeom>
          <a:blipFill>
            <a:blip r:embed="rId5"/>
            <a:srcRect/>
            <a:stretch>
              <a:fillRect l="-25000" r="-25000"/>
            </a:stretch>
          </a:blipFill>
          <a:ln w="53975">
            <a:solidFill>
              <a:srgbClr val="9CCB3B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81AC4B-DABE-CA63-E958-1EB57E474A1A}"/>
              </a:ext>
            </a:extLst>
          </p:cNvPr>
          <p:cNvSpPr/>
          <p:nvPr/>
        </p:nvSpPr>
        <p:spPr>
          <a:xfrm>
            <a:off x="1931323" y="4743104"/>
            <a:ext cx="1917776" cy="1538270"/>
          </a:xfrm>
          <a:prstGeom prst="rect">
            <a:avLst/>
          </a:prstGeom>
          <a:blipFill>
            <a:blip r:embed="rId6"/>
            <a:srcRect/>
            <a:stretch>
              <a:fillRect l="-25000" r="-25000"/>
            </a:stretch>
          </a:blipFill>
          <a:ln w="53975">
            <a:solidFill>
              <a:srgbClr val="9CCB3B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F7F5D3-086C-447F-5EE7-5D6ECC98349D}"/>
              </a:ext>
            </a:extLst>
          </p:cNvPr>
          <p:cNvSpPr txBox="1"/>
          <p:nvPr/>
        </p:nvSpPr>
        <p:spPr>
          <a:xfrm>
            <a:off x="1912776" y="5625694"/>
            <a:ext cx="1952645" cy="378655"/>
          </a:xfrm>
          <a:prstGeom prst="rect">
            <a:avLst/>
          </a:prstGeom>
          <a:solidFill>
            <a:srgbClr val="006747"/>
          </a:solidFill>
          <a:ln>
            <a:solidFill>
              <a:srgbClr val="00674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algn="ctr" defTabSz="800100"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 &amp; Cybersecurity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1D6043-76DA-42A8-6E09-582565F61F69}"/>
              </a:ext>
            </a:extLst>
          </p:cNvPr>
          <p:cNvSpPr txBox="1"/>
          <p:nvPr/>
        </p:nvSpPr>
        <p:spPr>
          <a:xfrm>
            <a:off x="823879" y="3951181"/>
            <a:ext cx="1985173" cy="359863"/>
          </a:xfrm>
          <a:prstGeom prst="rect">
            <a:avLst/>
          </a:prstGeom>
          <a:solidFill>
            <a:srgbClr val="006747"/>
          </a:solidFill>
          <a:ln>
            <a:solidFill>
              <a:srgbClr val="00674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algn="ctr" defTabSz="800100"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 &amp; Technology</a:t>
            </a:r>
          </a:p>
        </p:txBody>
      </p:sp>
    </p:spTree>
    <p:extLst>
      <p:ext uri="{BB962C8B-B14F-4D97-AF65-F5344CB8AC3E}">
        <p14:creationId xmlns:p14="http://schemas.microsoft.com/office/powerpoint/2010/main" val="2039884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D32E4-78F2-0C6B-D158-4A75A61F1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EA408-2AAB-A567-275D-61E07542D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1858" y="1753082"/>
            <a:ext cx="6368716" cy="393851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kern="100" dirty="0">
                <a:latin typeface="Arial" panose="020B0604020202020204" pitchFamily="34" charset="0"/>
                <a:ea typeface="Calibri" panose="020F0502020204030204" pitchFamily="34" charset="0"/>
              </a:rPr>
              <a:t>O</a:t>
            </a:r>
            <a:r>
              <a:rPr lang="en-US" sz="19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rganic, faculty &amp; community-led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kern="100" dirty="0">
                <a:latin typeface="Arial" panose="020B0604020202020204" pitchFamily="34" charset="0"/>
                <a:ea typeface="Calibri" panose="020F0502020204030204" pitchFamily="34" charset="0"/>
              </a:rPr>
              <a:t>Added emphasis on </a:t>
            </a:r>
            <a:r>
              <a:rPr lang="en-US" sz="1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transdisciplinary research and the co-creation of knowledge</a:t>
            </a:r>
            <a:endParaRPr lang="en-US" sz="1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Focused on building robust research ecosystems around teams or a multitude of teams rather than catalyzing the formation of teams alone.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Opportunity to experiment with variety of ideation session types.</a:t>
            </a:r>
            <a:endParaRPr lang="en-US" sz="1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0EFCE2-B75E-6A8D-1535-DEFDDB5F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8063" y="914793"/>
            <a:ext cx="6456306" cy="701731"/>
          </a:xfrm>
        </p:spPr>
        <p:txBody>
          <a:bodyPr/>
          <a:lstStyle/>
          <a:p>
            <a:r>
              <a:rPr lang="en-US" sz="4400" dirty="0">
                <a:solidFill>
                  <a:srgbClr val="006747"/>
                </a:solidFill>
              </a:rPr>
              <a:t>Points of Emphasis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2DF5BB4A-95F4-1D51-EA6A-8836F0135923}"/>
              </a:ext>
            </a:extLst>
          </p:cNvPr>
          <p:cNvSpPr txBox="1">
            <a:spLocks/>
          </p:cNvSpPr>
          <p:nvPr/>
        </p:nvSpPr>
        <p:spPr>
          <a:xfrm>
            <a:off x="377631" y="988660"/>
            <a:ext cx="3938337" cy="142192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005397"/>
                </a:solidFill>
                <a:latin typeface="Avenir Next LT Pro Light" panose="020B0304020202020204" pitchFamily="34" charset="0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006747"/>
                </a:solidFill>
                <a:latin typeface="Avenir Next LT Pro" panose="020B0504020202020204" pitchFamily="34" charset="0"/>
              </a:rPr>
              <a:t>USF Think Tanks</a:t>
            </a:r>
          </a:p>
        </p:txBody>
      </p:sp>
      <p:pic>
        <p:nvPicPr>
          <p:cNvPr id="7" name="Graphic 6" descr="Connections with solid fill">
            <a:extLst>
              <a:ext uri="{FF2B5EF4-FFF2-40B4-BE49-F238E27FC236}">
                <a16:creationId xmlns:a16="http://schemas.microsoft.com/office/drawing/2014/main" id="{CC98807A-258E-4896-C84F-57DCAFDC67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7214" y="2122598"/>
            <a:ext cx="3938337" cy="393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38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C04A6-86A1-AC22-0BB1-597CAE38C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46FCCF-F30B-1C48-119D-37E9D8B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31807"/>
            <a:ext cx="9906000" cy="757130"/>
          </a:xfrm>
        </p:spPr>
        <p:txBody>
          <a:bodyPr/>
          <a:lstStyle/>
          <a:p>
            <a:r>
              <a:rPr lang="en-US" sz="4800" dirty="0"/>
              <a:t>Purpose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297CFD-2CB3-E2F4-C2D8-49F7F279F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1673525"/>
            <a:ext cx="9906000" cy="4209690"/>
          </a:xfrm>
        </p:spPr>
        <p:txBody>
          <a:bodyPr>
            <a:normAutofit/>
          </a:bodyPr>
          <a:lstStyle/>
          <a:p>
            <a:pPr marL="76200" indent="0">
              <a:buNone/>
            </a:pPr>
            <a:r>
              <a:rPr lang="en-US" sz="2200" b="0" i="0" dirty="0">
                <a:solidFill>
                  <a:srgbClr val="424242"/>
                </a:solidFill>
                <a:effectLst/>
                <a:latin typeface="Segoe Sans"/>
              </a:rPr>
              <a:t>This breakout session aims to equips RD professionals with </a:t>
            </a:r>
            <a:r>
              <a:rPr lang="en-US" sz="2200" b="1" i="1" dirty="0">
                <a:solidFill>
                  <a:srgbClr val="424242"/>
                </a:solidFill>
                <a:effectLst/>
                <a:latin typeface="Segoe Sans"/>
              </a:rPr>
              <a:t>tools and knowledge to facilitate large-scale, interdisciplinary ideation sessions through exploration of different model types</a:t>
            </a:r>
            <a:r>
              <a:rPr lang="en-US" sz="2200" b="0" i="0" dirty="0">
                <a:solidFill>
                  <a:srgbClr val="424242"/>
                </a:solidFill>
                <a:effectLst/>
                <a:latin typeface="Segoe Sans"/>
              </a:rPr>
              <a:t>. Through shared experiences, we will learn to adapt and refine ideation approaches to fit need, while fostering discoveries and transformative solutions to grand challenges.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99506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79071-4163-F893-55A2-808F48192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7144576-A25D-8E4B-C59C-9389D0A56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Our Scope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7645FA-1546-4294-6A3B-0156453775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1800" dirty="0"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A </a:t>
            </a:r>
            <a:r>
              <a:rPr lang="en-US" sz="1800" b="1" dirty="0"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large-scale funding opportunity </a:t>
            </a:r>
            <a:r>
              <a:rPr lang="en-US" sz="1800" dirty="0"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typically refers to substantial financial support provided by government agencies, private foundations, or other organizations to fund multi-year projects or initiatives that address major societal challenges, stimulate economic growth, or advance scientific research and innovation.</a:t>
            </a:r>
            <a:endParaRPr lang="en-US" sz="1800" dirty="0"/>
          </a:p>
        </p:txBody>
      </p:sp>
      <p:sp>
        <p:nvSpPr>
          <p:cNvPr id="9" name="Google Shape;123;p24">
            <a:extLst>
              <a:ext uri="{FF2B5EF4-FFF2-40B4-BE49-F238E27FC236}">
                <a16:creationId xmlns:a16="http://schemas.microsoft.com/office/drawing/2014/main" id="{571C3860-8964-051A-96F6-6A1F96A323B5}"/>
              </a:ext>
            </a:extLst>
          </p:cNvPr>
          <p:cNvSpPr/>
          <p:nvPr/>
        </p:nvSpPr>
        <p:spPr>
          <a:xfrm>
            <a:off x="6234723" y="1905166"/>
            <a:ext cx="4814277" cy="4174261"/>
          </a:xfrm>
          <a:prstGeom prst="rect">
            <a:avLst/>
          </a:prstGeom>
          <a:solidFill>
            <a:srgbClr val="ED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700" dirty="0">
              <a:latin typeface="Avenir Next LT Pro" panose="020B0504020202020204" pitchFamily="34" charset="0"/>
              <a:ea typeface="Open Sans Light"/>
              <a:cs typeface="Open Sans Light"/>
              <a:sym typeface="Open Sans Light"/>
            </a:endParaRPr>
          </a:p>
          <a:p>
            <a:pPr marL="285750" marR="0" lvl="0" indent="-2857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venir Next LT Pro" panose="020B0504020202020204" pitchFamily="34" charset="0"/>
                <a:ea typeface="Open Sans Light"/>
                <a:cs typeface="Open Sans Light"/>
                <a:sym typeface="Open Sans Light"/>
              </a:rPr>
              <a:t>Often framed as bold/grand challenges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700" i="0" dirty="0">
                <a:effectLst/>
                <a:latin typeface="Avenir Next LT Pro" panose="020B0504020202020204" pitchFamily="34" charset="0"/>
              </a:rPr>
              <a:t>Pave the way for a new technology, field, or industry to emerge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700" i="0" u="none" strike="noStrike" cap="none" dirty="0">
                <a:latin typeface="Avenir Next LT Pro" panose="020B0504020202020204" pitchFamily="34" charset="0"/>
                <a:ea typeface="Open Sans Light"/>
                <a:cs typeface="Open Sans Light"/>
                <a:sym typeface="Open Sans Light"/>
              </a:rPr>
              <a:t>Emphasis on interdisciplinary or transdisciplinary research or multi-institutional support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700" u="none" strike="noStrike" cap="none" dirty="0">
                <a:latin typeface="Avenir Next LT Pro" panose="020B0504020202020204" pitchFamily="34" charset="0"/>
                <a:ea typeface="Open Sans Light"/>
                <a:cs typeface="Open Sans Light"/>
                <a:sym typeface="Open Sans Light"/>
              </a:rPr>
              <a:t>Require long-term planning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700" u="none" strike="noStrike" cap="none" dirty="0">
                <a:latin typeface="Avenir Next LT Pro" panose="020B0504020202020204" pitchFamily="34" charset="0"/>
                <a:ea typeface="Open Sans Light"/>
                <a:cs typeface="Open Sans Light"/>
                <a:sym typeface="Open Sans Light"/>
              </a:rPr>
              <a:t>Preliminary findings complete with scalable model designed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700" u="none" strike="noStrike" cap="none" dirty="0">
                <a:latin typeface="Avenir Next LT Pro" panose="020B0504020202020204" pitchFamily="34" charset="0"/>
                <a:ea typeface="Open Sans Light"/>
                <a:cs typeface="Open Sans Light"/>
                <a:sym typeface="Open Sans Light"/>
              </a:rPr>
              <a:t>Articulated vision for innovation &amp; broader impacts</a:t>
            </a:r>
            <a:endParaRPr lang="en-US" sz="1700" i="0" u="none" strike="noStrike" cap="none" dirty="0">
              <a:latin typeface="Avenir Next LT Pro" panose="020B0504020202020204" pitchFamily="34" charset="0"/>
              <a:ea typeface="Open Sans Light"/>
              <a:cs typeface="Open Sans Light"/>
              <a:sym typeface="Open Sans Light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700" b="0" i="0" u="none" strike="noStrike" cap="none" dirty="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398300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BD54A-8157-4B21-8B77-14F0DFFC6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214" y="2194480"/>
            <a:ext cx="9906000" cy="1234520"/>
          </a:xfrm>
        </p:spPr>
        <p:txBody>
          <a:bodyPr>
            <a:normAutofit/>
          </a:bodyPr>
          <a:lstStyle/>
          <a:p>
            <a:r>
              <a:rPr lang="en-US" sz="6000" dirty="0"/>
              <a:t>Where Do You Start?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E79DF47-E9D0-2C2C-E380-42DF80E56C8D}"/>
              </a:ext>
            </a:extLst>
          </p:cNvPr>
          <p:cNvSpPr txBox="1">
            <a:spLocks/>
          </p:cNvSpPr>
          <p:nvPr/>
        </p:nvSpPr>
        <p:spPr>
          <a:xfrm>
            <a:off x="830018" y="3178984"/>
            <a:ext cx="9906000" cy="12345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732C"/>
              </a:buClr>
              <a:buSzPts val="5400"/>
              <a:buFont typeface="Calibri"/>
              <a:buNone/>
              <a:defRPr sz="5400" b="1" i="0" kern="1200">
                <a:solidFill>
                  <a:srgbClr val="005397"/>
                </a:solidFill>
                <a:latin typeface="Avenir Next LT Pro Light" panose="020B0304020202020204" pitchFamily="34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z="4000" dirty="0"/>
              <a:t>Let’s Talk about Pre-Pre Award</a:t>
            </a:r>
          </a:p>
        </p:txBody>
      </p:sp>
    </p:spTree>
    <p:extLst>
      <p:ext uri="{BB962C8B-B14F-4D97-AF65-F5344CB8AC3E}">
        <p14:creationId xmlns:p14="http://schemas.microsoft.com/office/powerpoint/2010/main" val="413407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FD361-AD5E-49E6-5F1C-A031C1FE9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8F0F560-BDDB-2527-F826-A5D351C28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Defining Our Scope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8DB24D-5E1C-927E-270F-D886EA9CBD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1900" dirty="0"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The </a:t>
            </a:r>
            <a:r>
              <a:rPr lang="en-US" sz="1900" b="1" dirty="0"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pre-pre award stage </a:t>
            </a:r>
            <a:r>
              <a:rPr lang="en-US" sz="1900" dirty="0"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involves the initial ideation, planning, and preparation for a research project before formal proposal development begins. </a:t>
            </a:r>
            <a:endParaRPr lang="en-US" sz="1900" dirty="0"/>
          </a:p>
        </p:txBody>
      </p:sp>
      <p:sp>
        <p:nvSpPr>
          <p:cNvPr id="9" name="Google Shape;123;p24">
            <a:extLst>
              <a:ext uri="{FF2B5EF4-FFF2-40B4-BE49-F238E27FC236}">
                <a16:creationId xmlns:a16="http://schemas.microsoft.com/office/drawing/2014/main" id="{1EFFFB53-AF0B-E848-E2F9-D33AF8928642}"/>
              </a:ext>
            </a:extLst>
          </p:cNvPr>
          <p:cNvSpPr/>
          <p:nvPr/>
        </p:nvSpPr>
        <p:spPr>
          <a:xfrm>
            <a:off x="6234723" y="1978318"/>
            <a:ext cx="4814277" cy="4137685"/>
          </a:xfrm>
          <a:prstGeom prst="rect">
            <a:avLst/>
          </a:prstGeom>
          <a:solidFill>
            <a:srgbClr val="ED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 LT Pro" panose="020B0504020202020204" pitchFamily="34" charset="0"/>
                <a:ea typeface="Open Sans Light"/>
                <a:cs typeface="Open Sans Light"/>
                <a:sym typeface="Open Sans Light"/>
              </a:rPr>
              <a:t>Ideation sessions</a:t>
            </a:r>
          </a:p>
          <a:p>
            <a:pPr marL="285750" marR="0" lvl="0" indent="-2857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 LT Pro" panose="020B0504020202020204" pitchFamily="34" charset="0"/>
                <a:ea typeface="Open Sans Light"/>
                <a:cs typeface="Open Sans Light"/>
                <a:sym typeface="Open Sans Light"/>
              </a:rPr>
              <a:t>Problem &amp; possible solutions definition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i="0" u="none" strike="noStrike" cap="none" dirty="0">
                <a:latin typeface="Avenir Next LT Pro" panose="020B0504020202020204" pitchFamily="34" charset="0"/>
                <a:ea typeface="Open Sans Light"/>
                <a:cs typeface="Open Sans Light"/>
                <a:sym typeface="Open Sans Light"/>
              </a:rPr>
              <a:t>Team formati</a:t>
            </a:r>
            <a:r>
              <a:rPr lang="en-US" sz="1600" dirty="0">
                <a:latin typeface="Avenir Next LT Pro" panose="020B0504020202020204" pitchFamily="34" charset="0"/>
                <a:ea typeface="Open Sans Light"/>
                <a:cs typeface="Open Sans Light"/>
                <a:sym typeface="Open Sans Light"/>
              </a:rPr>
              <a:t>on </a:t>
            </a:r>
          </a:p>
          <a:p>
            <a:pPr marL="285750" marR="0" lvl="0" indent="-2857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i="0" u="none" strike="noStrike" cap="none" dirty="0">
                <a:latin typeface="Avenir Next LT Pro" panose="020B0504020202020204" pitchFamily="34" charset="0"/>
                <a:ea typeface="Open Sans Light"/>
                <a:cs typeface="Open Sans Light"/>
                <a:sym typeface="Open Sans Light"/>
              </a:rPr>
              <a:t>Vision &amp; project conceptualization </a:t>
            </a:r>
          </a:p>
          <a:p>
            <a:pPr marL="285750" marR="0" lvl="0" indent="-2857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cap="none" dirty="0">
                <a:latin typeface="Avenir Next LT Pro" panose="020B0504020202020204" pitchFamily="34" charset="0"/>
                <a:ea typeface="Open Sans Light"/>
                <a:cs typeface="Open Sans Light"/>
                <a:sym typeface="Open Sans Light"/>
              </a:rPr>
              <a:t>Strategic planning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b="0" i="0" u="none" strike="noStrike" cap="none" dirty="0">
                <a:latin typeface="Avenir Next LT Pro" panose="020B0504020202020204" pitchFamily="34" charset="0"/>
                <a:ea typeface="Open Sans Light"/>
                <a:cs typeface="Open Sans Light"/>
                <a:sym typeface="Open Sans Light"/>
              </a:rPr>
              <a:t>Proposal planning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b="0" i="0" u="none" strike="noStrike" cap="none" dirty="0">
                <a:latin typeface="Avenir Next LT Pro" panose="020B0504020202020204" pitchFamily="34" charset="0"/>
                <a:ea typeface="Open Sans Light"/>
                <a:cs typeface="Open Sans Light"/>
                <a:sym typeface="Open Sans Light"/>
              </a:rPr>
              <a:t>Funding identification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 LT Pro" panose="020B0504020202020204" pitchFamily="34" charset="0"/>
                <a:ea typeface="Open Sans Light"/>
                <a:cs typeface="Open Sans Light"/>
                <a:sym typeface="Open Sans Light"/>
              </a:rPr>
              <a:t>Resource assessment 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 LT Pro" panose="020B0504020202020204" pitchFamily="34" charset="0"/>
                <a:ea typeface="Open Sans Light"/>
                <a:cs typeface="Open Sans Light"/>
                <a:sym typeface="Open Sans Light"/>
              </a:rPr>
              <a:t>Preliminary data collection identification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 LT Pro" panose="020B0504020202020204" pitchFamily="34" charset="0"/>
                <a:ea typeface="Open Sans Light"/>
                <a:cs typeface="Open Sans Light"/>
                <a:sym typeface="Open Sans Light"/>
              </a:rPr>
              <a:t>Key stakeholder identification</a:t>
            </a:r>
          </a:p>
          <a:p>
            <a:pPr marR="0" lvl="0" rtl="0">
              <a:spcBef>
                <a:spcPts val="0"/>
              </a:spcBef>
              <a:spcAft>
                <a:spcPts val="0"/>
              </a:spcAft>
            </a:pPr>
            <a:endParaRPr sz="1600" b="0" i="0" u="none" strike="noStrike" cap="none" dirty="0">
              <a:latin typeface="Avenir Next LT Pro" panose="020B0504020202020204" pitchFamily="34" charset="0"/>
              <a:ea typeface="Open Sans Light"/>
              <a:cs typeface="Open Sans Light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725988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793F7-75E3-9B36-07F8-53B0292D7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41ED54-A6C4-53CD-A355-59C26AB66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1858" y="1753082"/>
            <a:ext cx="6368716" cy="404142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Generate innovative ideas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Foster collaboration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Identify opportunities &amp; improvements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Solve problems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Set a direction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Build consensus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Enhance engagement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583CA4-E616-8239-877D-05DBFB27D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8063" y="970193"/>
            <a:ext cx="6456306" cy="646331"/>
          </a:xfrm>
        </p:spPr>
        <p:txBody>
          <a:bodyPr/>
          <a:lstStyle/>
          <a:p>
            <a:r>
              <a:rPr lang="en-US" sz="4000" dirty="0"/>
              <a:t>What’s Their Purpose?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4B4EF960-355F-4989-381B-78B304136679}"/>
              </a:ext>
            </a:extLst>
          </p:cNvPr>
          <p:cNvSpPr txBox="1">
            <a:spLocks/>
          </p:cNvSpPr>
          <p:nvPr/>
        </p:nvSpPr>
        <p:spPr>
          <a:xfrm>
            <a:off x="488466" y="1099460"/>
            <a:ext cx="3938337" cy="131112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005397"/>
                </a:solidFill>
                <a:latin typeface="Avenir Next LT Pro Light" panose="020B0304020202020204" pitchFamily="34" charset="0"/>
                <a:ea typeface="+mj-ea"/>
                <a:cs typeface="+mj-cs"/>
              </a:defRPr>
            </a:lvl1pPr>
          </a:lstStyle>
          <a:p>
            <a:r>
              <a:rPr lang="en-US" sz="4400" dirty="0"/>
              <a:t>Ideation Sessions</a:t>
            </a:r>
          </a:p>
        </p:txBody>
      </p:sp>
      <p:pic>
        <p:nvPicPr>
          <p:cNvPr id="7" name="Graphic 6" descr="Group brainstorm with solid fill">
            <a:extLst>
              <a:ext uri="{FF2B5EF4-FFF2-40B4-BE49-F238E27FC236}">
                <a16:creationId xmlns:a16="http://schemas.microsoft.com/office/drawing/2014/main" id="{E9D60B26-2AC3-09DA-7D39-754A2C347BF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214" y="2122598"/>
            <a:ext cx="3938337" cy="393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87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ORDP 2025">
      <a:dk1>
        <a:sysClr val="windowText" lastClr="000000"/>
      </a:dk1>
      <a:lt1>
        <a:sysClr val="window" lastClr="FFFFFF"/>
      </a:lt1>
      <a:dk2>
        <a:srgbClr val="44546A"/>
      </a:dk2>
      <a:lt2>
        <a:srgbClr val="D9EDEC"/>
      </a:lt2>
      <a:accent1>
        <a:srgbClr val="005397"/>
      </a:accent1>
      <a:accent2>
        <a:srgbClr val="1BAEB8"/>
      </a:accent2>
      <a:accent3>
        <a:srgbClr val="4ABCEC"/>
      </a:accent3>
      <a:accent4>
        <a:srgbClr val="F26E47"/>
      </a:accent4>
      <a:accent5>
        <a:srgbClr val="F9C844"/>
      </a:accent5>
      <a:accent6>
        <a:srgbClr val="D9EDE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741bf7de-e2e5-46df-8d67-82607df9deaa}" enabled="0" method="" siteId="{741bf7de-e2e5-46df-8d67-82607df9dea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3749</TotalTime>
  <Words>2262</Words>
  <Application>Microsoft Office PowerPoint</Application>
  <PresentationFormat>Widescreen</PresentationFormat>
  <Paragraphs>311</Paragraphs>
  <Slides>28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72</vt:lpstr>
      <vt:lpstr>Aptos</vt:lpstr>
      <vt:lpstr>Arial</vt:lpstr>
      <vt:lpstr>Avenir Next LT Pro</vt:lpstr>
      <vt:lpstr>Avenir Next LT Pro Light</vt:lpstr>
      <vt:lpstr>Calibri</vt:lpstr>
      <vt:lpstr>Open Sans Light</vt:lpstr>
      <vt:lpstr>Segoe Sans</vt:lpstr>
      <vt:lpstr>Office Theme</vt:lpstr>
      <vt:lpstr>An Inside Look at the Nuanced Art of Large-Scale, Interdisciplinary Ideation</vt:lpstr>
      <vt:lpstr>Miranda Mattingly, Ph.D.</vt:lpstr>
      <vt:lpstr>Context: USF Think Tank Initiative</vt:lpstr>
      <vt:lpstr>Points of Emphasis</vt:lpstr>
      <vt:lpstr>Purpose</vt:lpstr>
      <vt:lpstr>Defining Our Scope</vt:lpstr>
      <vt:lpstr>Where Do You Start?</vt:lpstr>
      <vt:lpstr>Defining Our Scope</vt:lpstr>
      <vt:lpstr>What’s Their Purpose?</vt:lpstr>
      <vt:lpstr>Types of Ideation Sessions</vt:lpstr>
      <vt:lpstr>PowerPoint Presentation</vt:lpstr>
      <vt:lpstr>Outcomes</vt:lpstr>
      <vt:lpstr>PowerPoint Presentation</vt:lpstr>
      <vt:lpstr>Outcomes</vt:lpstr>
      <vt:lpstr>PowerPoint Presentation</vt:lpstr>
      <vt:lpstr>Outcomes</vt:lpstr>
      <vt:lpstr>PowerPoint Presentation</vt:lpstr>
      <vt:lpstr>Outcomes</vt:lpstr>
      <vt:lpstr>PowerPoint Presentation</vt:lpstr>
      <vt:lpstr>Outcomes</vt:lpstr>
      <vt:lpstr>PowerPoint Presentation</vt:lpstr>
      <vt:lpstr>Outcomes</vt:lpstr>
      <vt:lpstr>Breakout Groups Instructions</vt:lpstr>
      <vt:lpstr>Breakout Rooms</vt:lpstr>
      <vt:lpstr>PowerPoint Presentation</vt:lpstr>
      <vt:lpstr>Miranda Mattingly, Ph.D.</vt:lpstr>
      <vt:lpstr>Please remember to fill out the feedback survey.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Lam</dc:creator>
  <cp:lastModifiedBy>Miranda Mattingly</cp:lastModifiedBy>
  <cp:revision>32</cp:revision>
  <dcterms:created xsi:type="dcterms:W3CDTF">2025-02-07T20:32:03Z</dcterms:created>
  <dcterms:modified xsi:type="dcterms:W3CDTF">2025-04-27T17:56:53Z</dcterms:modified>
</cp:coreProperties>
</file>